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78" r:id="rId5"/>
    <p:sldId id="279" r:id="rId6"/>
    <p:sldId id="259" r:id="rId7"/>
    <p:sldId id="260" r:id="rId8"/>
    <p:sldId id="261" r:id="rId9"/>
    <p:sldId id="263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80" r:id="rId21"/>
    <p:sldId id="283" r:id="rId22"/>
    <p:sldId id="284" r:id="rId23"/>
    <p:sldId id="274" r:id="rId24"/>
    <p:sldId id="275" r:id="rId25"/>
    <p:sldId id="276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7A7"/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43"/>
    <p:restoredTop sz="95701"/>
  </p:normalViewPr>
  <p:slideViewPr>
    <p:cSldViewPr snapToGrid="0">
      <p:cViewPr varScale="1">
        <p:scale>
          <a:sx n="145" d="100"/>
          <a:sy n="145" d="100"/>
        </p:scale>
        <p:origin x="59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d07b2a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d07b2a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ed07b2ab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ed07b2ab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ed07b2ab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ed07b2ab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83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ed07b2ab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ed07b2ab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116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ed07b2ab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ed07b2ab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56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0.sv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18.png"/><Relationship Id="rId10" Type="http://schemas.openxmlformats.org/officeDocument/2006/relationships/image" Target="../media/image2.svg"/><Relationship Id="rId19" Type="http://schemas.openxmlformats.org/officeDocument/2006/relationships/image" Target="../media/image22.png"/><Relationship Id="rId4" Type="http://schemas.openxmlformats.org/officeDocument/2006/relationships/image" Target="../media/image4.svg"/><Relationship Id="rId9" Type="http://schemas.openxmlformats.org/officeDocument/2006/relationships/image" Target="../media/image1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24.png"/><Relationship Id="rId18" Type="http://schemas.openxmlformats.org/officeDocument/2006/relationships/image" Target="../media/image27.png"/><Relationship Id="rId3" Type="http://schemas.openxmlformats.org/officeDocument/2006/relationships/image" Target="../media/image3.png"/><Relationship Id="rId21" Type="http://schemas.openxmlformats.org/officeDocument/2006/relationships/image" Target="../media/image30.png"/><Relationship Id="rId7" Type="http://schemas.openxmlformats.org/officeDocument/2006/relationships/image" Target="../media/image7.png"/><Relationship Id="rId12" Type="http://schemas.openxmlformats.org/officeDocument/2006/relationships/image" Target="../media/image10.sv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2.svg"/><Relationship Id="rId19" Type="http://schemas.openxmlformats.org/officeDocument/2006/relationships/image" Target="../media/image28.png"/><Relationship Id="rId4" Type="http://schemas.openxmlformats.org/officeDocument/2006/relationships/image" Target="../media/image4.svg"/><Relationship Id="rId9" Type="http://schemas.openxmlformats.org/officeDocument/2006/relationships/image" Target="../media/image1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Causality, through the Backdoor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5439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Pavankumar</a:t>
            </a:r>
            <a:r>
              <a:rPr lang="en" dirty="0"/>
              <a:t> </a:t>
            </a:r>
            <a:r>
              <a:rPr lang="en" dirty="0" err="1"/>
              <a:t>Gurazada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271D1FF1-4BDE-3244-91F0-E7954FA0211B}"/>
              </a:ext>
            </a:extLst>
          </p:cNvPr>
          <p:cNvSpPr/>
          <p:nvPr/>
        </p:nvSpPr>
        <p:spPr>
          <a:xfrm rot="1732501">
            <a:off x="3154172" y="1770701"/>
            <a:ext cx="2128089" cy="791519"/>
          </a:xfrm>
          <a:prstGeom prst="ellipse">
            <a:avLst/>
          </a:prstGeom>
          <a:solidFill>
            <a:schemeClr val="accent6">
              <a:alpha val="270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46017D-5025-DE46-9DD0-69DD4C2C0BF1}"/>
              </a:ext>
            </a:extLst>
          </p:cNvPr>
          <p:cNvSpPr/>
          <p:nvPr/>
        </p:nvSpPr>
        <p:spPr>
          <a:xfrm rot="1154617">
            <a:off x="4199669" y="957520"/>
            <a:ext cx="2129447" cy="882683"/>
          </a:xfrm>
          <a:prstGeom prst="ellipse">
            <a:avLst/>
          </a:prstGeom>
          <a:solidFill>
            <a:srgbClr val="FFAB40">
              <a:alpha val="2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3A1D1-825E-A74C-81D3-C7336DAB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AE" dirty="0">
                <a:latin typeface="Consolas" panose="020B0609020204030204" pitchFamily="49" charset="0"/>
                <a:cs typeface="Consolas" panose="020B0609020204030204" pitchFamily="49" charset="0"/>
              </a:rPr>
              <a:t>Dowhy</a:t>
            </a:r>
            <a:r>
              <a:rPr lang="en-AE" dirty="0"/>
              <a:t> enables estimation of causality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FCD8B-0592-1248-BCB9-B49196DFF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293" y="3071499"/>
            <a:ext cx="6825006" cy="18927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5F8DED-B6DE-6447-A979-7672CA2EEDC0}"/>
              </a:ext>
            </a:extLst>
          </p:cNvPr>
          <p:cNvSpPr txBox="1"/>
          <p:nvPr/>
        </p:nvSpPr>
        <p:spPr>
          <a:xfrm>
            <a:off x="6566132" y="4809347"/>
            <a:ext cx="1923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dirty="0"/>
              <a:t>Sharma et. al (2018)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A11E3-45A3-6A49-97DF-8E0FDD1707B1}"/>
              </a:ext>
            </a:extLst>
          </p:cNvPr>
          <p:cNvSpPr txBox="1"/>
          <p:nvPr/>
        </p:nvSpPr>
        <p:spPr>
          <a:xfrm>
            <a:off x="4347796" y="961630"/>
            <a:ext cx="5978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3E0B7E-3A9C-074E-9E13-A48C8F3A666A}"/>
              </a:ext>
            </a:extLst>
          </p:cNvPr>
          <p:cNvSpPr txBox="1"/>
          <p:nvPr/>
        </p:nvSpPr>
        <p:spPr>
          <a:xfrm>
            <a:off x="5418990" y="1618210"/>
            <a:ext cx="8158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Identify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B79A5C-94AA-C846-95FF-E4DE59F50D57}"/>
              </a:ext>
            </a:extLst>
          </p:cNvPr>
          <p:cNvSpPr txBox="1"/>
          <p:nvPr/>
        </p:nvSpPr>
        <p:spPr>
          <a:xfrm>
            <a:off x="4191839" y="2255021"/>
            <a:ext cx="7937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Estimate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AAE61D-E65D-C94C-9FCB-AD7E357E651E}"/>
              </a:ext>
            </a:extLst>
          </p:cNvPr>
          <p:cNvSpPr txBox="1"/>
          <p:nvPr/>
        </p:nvSpPr>
        <p:spPr>
          <a:xfrm>
            <a:off x="3306061" y="1626955"/>
            <a:ext cx="6422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Refute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035135-5522-454F-B049-E6EB1E4E5B68}"/>
              </a:ext>
            </a:extLst>
          </p:cNvPr>
          <p:cNvCxnSpPr>
            <a:cxnSpLocks/>
          </p:cNvCxnSpPr>
          <p:nvPr/>
        </p:nvCxnSpPr>
        <p:spPr>
          <a:xfrm>
            <a:off x="4875334" y="1188483"/>
            <a:ext cx="597877" cy="43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6475A7-E200-AE43-9684-43F817E3A4FB}"/>
              </a:ext>
            </a:extLst>
          </p:cNvPr>
          <p:cNvCxnSpPr>
            <a:cxnSpLocks/>
          </p:cNvCxnSpPr>
          <p:nvPr/>
        </p:nvCxnSpPr>
        <p:spPr>
          <a:xfrm flipH="1">
            <a:off x="4968669" y="1876171"/>
            <a:ext cx="504542" cy="49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58558F-F850-204A-9492-EBAEAB67BA72}"/>
              </a:ext>
            </a:extLst>
          </p:cNvPr>
          <p:cNvCxnSpPr>
            <a:cxnSpLocks/>
          </p:cNvCxnSpPr>
          <p:nvPr/>
        </p:nvCxnSpPr>
        <p:spPr>
          <a:xfrm flipV="1">
            <a:off x="3789484" y="1182445"/>
            <a:ext cx="597877" cy="43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B7A578-1CA3-1D4A-A54A-A58A76CCA54C}"/>
              </a:ext>
            </a:extLst>
          </p:cNvPr>
          <p:cNvCxnSpPr>
            <a:cxnSpLocks/>
          </p:cNvCxnSpPr>
          <p:nvPr/>
        </p:nvCxnSpPr>
        <p:spPr>
          <a:xfrm flipH="1" flipV="1">
            <a:off x="3816641" y="1877270"/>
            <a:ext cx="447627" cy="38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A8E7CA-F75C-0447-B309-AA144C1D6A02}"/>
              </a:ext>
            </a:extLst>
          </p:cNvPr>
          <p:cNvSpPr txBox="1"/>
          <p:nvPr/>
        </p:nvSpPr>
        <p:spPr>
          <a:xfrm>
            <a:off x="5697414" y="896924"/>
            <a:ext cx="1195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i="1" dirty="0"/>
              <a:t>Do-calculus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59A918-9EA4-7844-BE37-678E47B18B07}"/>
              </a:ext>
            </a:extLst>
          </p:cNvPr>
          <p:cNvSpPr txBox="1"/>
          <p:nvPr/>
        </p:nvSpPr>
        <p:spPr>
          <a:xfrm>
            <a:off x="2122275" y="2229358"/>
            <a:ext cx="1708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i="1" dirty="0"/>
              <a:t>Potential outcomes</a:t>
            </a:r>
          </a:p>
        </p:txBody>
      </p:sp>
    </p:spTree>
    <p:extLst>
      <p:ext uri="{BB962C8B-B14F-4D97-AF65-F5344CB8AC3E}">
        <p14:creationId xmlns:p14="http://schemas.microsoft.com/office/powerpoint/2010/main" val="1547793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C78E3-E51A-1747-9937-EED210D3B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466120"/>
          </a:xfrm>
        </p:spPr>
        <p:txBody>
          <a:bodyPr/>
          <a:lstStyle/>
          <a:p>
            <a:pPr algn="ctr"/>
            <a:r>
              <a:rPr lang="en-AE" sz="2200" dirty="0"/>
              <a:t>Do stable private institutions </a:t>
            </a:r>
            <a:r>
              <a:rPr lang="en-AE" sz="2200" i="1" dirty="0"/>
              <a:t>cause</a:t>
            </a:r>
            <a:r>
              <a:rPr lang="en-AE" sz="2200" dirty="0"/>
              <a:t> prosperity? </a:t>
            </a:r>
            <a:r>
              <a:rPr lang="en-AE" sz="2200" dirty="0">
                <a:solidFill>
                  <a:schemeClr val="bg2"/>
                </a:solidFill>
              </a:rPr>
              <a:t>(Acemoglu, 2001)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603AE-91EE-3148-987A-16003053A77E}"/>
              </a:ext>
            </a:extLst>
          </p:cNvPr>
          <p:cNvSpPr txBox="1"/>
          <p:nvPr/>
        </p:nvSpPr>
        <p:spPr>
          <a:xfrm>
            <a:off x="4030672" y="925500"/>
            <a:ext cx="801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b="1" dirty="0"/>
              <a:t>Step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A3A762-BAC5-1844-B2C7-625BF28C4B82}"/>
              </a:ext>
            </a:extLst>
          </p:cNvPr>
          <p:cNvSpPr txBox="1"/>
          <p:nvPr/>
        </p:nvSpPr>
        <p:spPr>
          <a:xfrm>
            <a:off x="4178678" y="3884728"/>
            <a:ext cx="889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b="1" dirty="0">
                <a:latin typeface="Consolas" panose="020B0609020204030204" pitchFamily="49" charset="0"/>
                <a:cs typeface="Consolas" panose="020B0609020204030204" pitchFamily="49" charset="0"/>
              </a:rPr>
              <a:t>Model 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75A839-E681-624C-9BF7-230D616730CF}"/>
              </a:ext>
            </a:extLst>
          </p:cNvPr>
          <p:cNvSpPr txBox="1"/>
          <p:nvPr/>
        </p:nvSpPr>
        <p:spPr>
          <a:xfrm>
            <a:off x="2504266" y="1679337"/>
            <a:ext cx="16529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b="1" dirty="0"/>
              <a:t>Protection against expropriation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DB3777-C7BD-4D4E-BB83-2B2D47135C88}"/>
              </a:ext>
            </a:extLst>
          </p:cNvPr>
          <p:cNvSpPr txBox="1"/>
          <p:nvPr/>
        </p:nvSpPr>
        <p:spPr>
          <a:xfrm>
            <a:off x="5350043" y="1894725"/>
            <a:ext cx="920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b="1" dirty="0"/>
              <a:t>logGDP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6F872E-8FA4-3C49-92E5-F49459BFC916}"/>
              </a:ext>
            </a:extLst>
          </p:cNvPr>
          <p:cNvSpPr txBox="1"/>
          <p:nvPr/>
        </p:nvSpPr>
        <p:spPr>
          <a:xfrm>
            <a:off x="2680114" y="3154171"/>
            <a:ext cx="920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dirty="0"/>
              <a:t>Latitude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C41EA4-DBA8-F146-8E5A-C432D402E9DB}"/>
              </a:ext>
            </a:extLst>
          </p:cNvPr>
          <p:cNvSpPr txBox="1"/>
          <p:nvPr/>
        </p:nvSpPr>
        <p:spPr>
          <a:xfrm>
            <a:off x="3846559" y="3155286"/>
            <a:ext cx="530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dirty="0"/>
              <a:t>Asia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F91F1E-1100-704B-A967-461BD9ABEE74}"/>
              </a:ext>
            </a:extLst>
          </p:cNvPr>
          <p:cNvSpPr txBox="1"/>
          <p:nvPr/>
        </p:nvSpPr>
        <p:spPr>
          <a:xfrm>
            <a:off x="4623211" y="3154171"/>
            <a:ext cx="668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dirty="0"/>
              <a:t>Africa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1545F8A-90A5-8549-B7BF-2142728085B9}"/>
              </a:ext>
            </a:extLst>
          </p:cNvPr>
          <p:cNvCxnSpPr>
            <a:cxnSpLocks/>
            <a:stCxn id="47" idx="0"/>
            <a:endCxn id="37" idx="2"/>
          </p:cNvCxnSpPr>
          <p:nvPr/>
        </p:nvCxnSpPr>
        <p:spPr>
          <a:xfrm flipH="1" flipV="1">
            <a:off x="3330743" y="2418001"/>
            <a:ext cx="1411166" cy="736170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C7FC454-2EBC-9F40-A1BC-6EC02E06C965}"/>
              </a:ext>
            </a:extLst>
          </p:cNvPr>
          <p:cNvCxnSpPr>
            <a:cxnSpLocks/>
            <a:stCxn id="47" idx="0"/>
            <a:endCxn id="38" idx="2"/>
          </p:cNvCxnSpPr>
          <p:nvPr/>
        </p:nvCxnSpPr>
        <p:spPr>
          <a:xfrm flipV="1">
            <a:off x="4741909" y="2202502"/>
            <a:ext cx="1068265" cy="951669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Graphic 43" descr="Line arrow Straight">
            <a:extLst>
              <a:ext uri="{FF2B5EF4-FFF2-40B4-BE49-F238E27FC236}">
                <a16:creationId xmlns:a16="http://schemas.microsoft.com/office/drawing/2014/main" id="{9CB1AFEF-1F4C-E549-9783-7BDCC05F5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245033" y="1754017"/>
            <a:ext cx="738664" cy="738664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5E114B3A-DA06-4D42-B354-2CE983BE2FB3}"/>
              </a:ext>
            </a:extLst>
          </p:cNvPr>
          <p:cNvSpPr/>
          <p:nvPr/>
        </p:nvSpPr>
        <p:spPr>
          <a:xfrm>
            <a:off x="2680114" y="3154171"/>
            <a:ext cx="4123589" cy="307777"/>
          </a:xfrm>
          <a:prstGeom prst="rect">
            <a:avLst/>
          </a:prstGeom>
          <a:solidFill>
            <a:srgbClr val="0097A7">
              <a:alpha val="27059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4FB25B-79F3-994F-8BF3-15DCDBA15F90}"/>
              </a:ext>
            </a:extLst>
          </p:cNvPr>
          <p:cNvSpPr txBox="1"/>
          <p:nvPr/>
        </p:nvSpPr>
        <p:spPr>
          <a:xfrm>
            <a:off x="5519309" y="3154171"/>
            <a:ext cx="1266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dirty="0"/>
              <a:t>NotAsiaAfrica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4E464E-5F25-4242-81D6-F699297D078D}"/>
                  </a:ext>
                </a:extLst>
              </p:cNvPr>
              <p:cNvSpPr txBox="1"/>
              <p:nvPr/>
            </p:nvSpPr>
            <p:spPr>
              <a:xfrm>
                <a:off x="4472134" y="1762843"/>
                <a:ext cx="1641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AE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C4E464E-5F25-4242-81D6-F699297D0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134" y="1762843"/>
                <a:ext cx="164148" cy="215444"/>
              </a:xfrm>
              <a:prstGeom prst="rect">
                <a:avLst/>
              </a:prstGeom>
              <a:blipFill>
                <a:blip r:embed="rId4"/>
                <a:stretch>
                  <a:fillRect l="-28571" r="-28571" b="-33333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845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6E603AE-91EE-3148-987A-16003053A77E}"/>
              </a:ext>
            </a:extLst>
          </p:cNvPr>
          <p:cNvSpPr txBox="1"/>
          <p:nvPr/>
        </p:nvSpPr>
        <p:spPr>
          <a:xfrm>
            <a:off x="4081702" y="816482"/>
            <a:ext cx="801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b="1" dirty="0"/>
              <a:t>Step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FE98BA-81CE-D540-B174-28B95EE3C8F3}"/>
              </a:ext>
            </a:extLst>
          </p:cNvPr>
          <p:cNvSpPr txBox="1"/>
          <p:nvPr/>
        </p:nvSpPr>
        <p:spPr>
          <a:xfrm>
            <a:off x="4182204" y="3969548"/>
            <a:ext cx="882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b="1" dirty="0">
                <a:latin typeface="Consolas" panose="020B0609020204030204" pitchFamily="49" charset="0"/>
                <a:cs typeface="Consolas" panose="020B0609020204030204" pitchFamily="49" charset="0"/>
              </a:rPr>
              <a:t>Model 2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EE4798F-9184-D54F-9458-B0178A44A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466120"/>
          </a:xfrm>
        </p:spPr>
        <p:txBody>
          <a:bodyPr/>
          <a:lstStyle/>
          <a:p>
            <a:pPr algn="ctr"/>
            <a:r>
              <a:rPr lang="en-AE" sz="2200" dirty="0"/>
              <a:t>Do stable private institutions </a:t>
            </a:r>
            <a:r>
              <a:rPr lang="en-AE" sz="2200" i="1" dirty="0"/>
              <a:t>cause</a:t>
            </a:r>
            <a:r>
              <a:rPr lang="en-AE" sz="2200" dirty="0"/>
              <a:t> prosperity? </a:t>
            </a:r>
            <a:r>
              <a:rPr lang="en-AE" sz="2200" dirty="0">
                <a:solidFill>
                  <a:schemeClr val="bg2"/>
                </a:solidFill>
              </a:rPr>
              <a:t>(Acemoglu, 2001)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752E87-A39F-B040-854F-333D220AF5D5}"/>
              </a:ext>
            </a:extLst>
          </p:cNvPr>
          <p:cNvSpPr txBox="1"/>
          <p:nvPr/>
        </p:nvSpPr>
        <p:spPr>
          <a:xfrm>
            <a:off x="2504266" y="1679337"/>
            <a:ext cx="16529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b="1" dirty="0"/>
              <a:t>Protection against expropriation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F13D81-7A1E-8742-80A1-4E2A434C8FB7}"/>
              </a:ext>
            </a:extLst>
          </p:cNvPr>
          <p:cNvSpPr txBox="1"/>
          <p:nvPr/>
        </p:nvSpPr>
        <p:spPr>
          <a:xfrm>
            <a:off x="5350043" y="1894725"/>
            <a:ext cx="920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b="1" dirty="0"/>
              <a:t>logGDP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A6CAE4-5F2F-B140-9F7D-F44850F81BB4}"/>
              </a:ext>
            </a:extLst>
          </p:cNvPr>
          <p:cNvSpPr txBox="1"/>
          <p:nvPr/>
        </p:nvSpPr>
        <p:spPr>
          <a:xfrm>
            <a:off x="2680114" y="3154171"/>
            <a:ext cx="920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dirty="0"/>
              <a:t>Latitude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EBC1AF-9516-BD4C-A907-084CBC9D3AAA}"/>
              </a:ext>
            </a:extLst>
          </p:cNvPr>
          <p:cNvSpPr txBox="1"/>
          <p:nvPr/>
        </p:nvSpPr>
        <p:spPr>
          <a:xfrm>
            <a:off x="3846559" y="3155286"/>
            <a:ext cx="530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dirty="0"/>
              <a:t>Asia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68EC53-0462-EC4E-9AA3-94C86FED799C}"/>
              </a:ext>
            </a:extLst>
          </p:cNvPr>
          <p:cNvSpPr txBox="1"/>
          <p:nvPr/>
        </p:nvSpPr>
        <p:spPr>
          <a:xfrm>
            <a:off x="4623211" y="3154171"/>
            <a:ext cx="668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dirty="0"/>
              <a:t>Africa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51D1CB6-F2F8-4442-8332-50040922B0D9}"/>
              </a:ext>
            </a:extLst>
          </p:cNvPr>
          <p:cNvCxnSpPr>
            <a:cxnSpLocks/>
            <a:stCxn id="42" idx="0"/>
            <a:endCxn id="28" idx="2"/>
          </p:cNvCxnSpPr>
          <p:nvPr/>
        </p:nvCxnSpPr>
        <p:spPr>
          <a:xfrm flipH="1" flipV="1">
            <a:off x="3330743" y="2418001"/>
            <a:ext cx="1411166" cy="736170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D05C0CB-78DC-5345-8FBE-8EA9FD3F6576}"/>
              </a:ext>
            </a:extLst>
          </p:cNvPr>
          <p:cNvCxnSpPr>
            <a:cxnSpLocks/>
            <a:stCxn id="42" idx="0"/>
            <a:endCxn id="30" idx="2"/>
          </p:cNvCxnSpPr>
          <p:nvPr/>
        </p:nvCxnSpPr>
        <p:spPr>
          <a:xfrm flipV="1">
            <a:off x="4741909" y="2202502"/>
            <a:ext cx="1068265" cy="951669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Graphic 38" descr="Line arrow Straight">
            <a:extLst>
              <a:ext uri="{FF2B5EF4-FFF2-40B4-BE49-F238E27FC236}">
                <a16:creationId xmlns:a16="http://schemas.microsoft.com/office/drawing/2014/main" id="{3763F06D-5536-7442-85B9-4DC83AEDE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245033" y="1754017"/>
            <a:ext cx="738664" cy="73866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505B346-6BA0-A84B-B191-7BC26AC4E42F}"/>
              </a:ext>
            </a:extLst>
          </p:cNvPr>
          <p:cNvSpPr txBox="1"/>
          <p:nvPr/>
        </p:nvSpPr>
        <p:spPr>
          <a:xfrm>
            <a:off x="899669" y="1894725"/>
            <a:ext cx="1261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dirty="0"/>
              <a:t>logMortality0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78E74E-ABCD-AD4F-B974-5AC277E3F51A}"/>
              </a:ext>
            </a:extLst>
          </p:cNvPr>
          <p:cNvCxnSpPr>
            <a:stCxn id="40" idx="3"/>
            <a:endCxn id="28" idx="1"/>
          </p:cNvCxnSpPr>
          <p:nvPr/>
        </p:nvCxnSpPr>
        <p:spPr>
          <a:xfrm>
            <a:off x="2161365" y="2048614"/>
            <a:ext cx="342901" cy="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F456BB2-1D39-BB48-881D-3B764F1C02A6}"/>
              </a:ext>
            </a:extLst>
          </p:cNvPr>
          <p:cNvSpPr/>
          <p:nvPr/>
        </p:nvSpPr>
        <p:spPr>
          <a:xfrm>
            <a:off x="2680114" y="3154171"/>
            <a:ext cx="4123589" cy="307777"/>
          </a:xfrm>
          <a:prstGeom prst="rect">
            <a:avLst/>
          </a:prstGeom>
          <a:solidFill>
            <a:srgbClr val="0097A7">
              <a:alpha val="27059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D85F4E-0E4A-B543-BCD7-371F3F96431E}"/>
              </a:ext>
            </a:extLst>
          </p:cNvPr>
          <p:cNvSpPr txBox="1"/>
          <p:nvPr/>
        </p:nvSpPr>
        <p:spPr>
          <a:xfrm>
            <a:off x="5519309" y="3154171"/>
            <a:ext cx="1266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dirty="0"/>
              <a:t>NotAsiaAfrica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9585A95-6B79-3B48-ADCA-A95A19CA20FC}"/>
                  </a:ext>
                </a:extLst>
              </p:cNvPr>
              <p:cNvSpPr txBox="1"/>
              <p:nvPr/>
            </p:nvSpPr>
            <p:spPr>
              <a:xfrm>
                <a:off x="4472134" y="1762843"/>
                <a:ext cx="1641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AE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9585A95-6B79-3B48-ADCA-A95A19CA2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134" y="1762843"/>
                <a:ext cx="164148" cy="215444"/>
              </a:xfrm>
              <a:prstGeom prst="rect">
                <a:avLst/>
              </a:prstGeom>
              <a:blipFill>
                <a:blip r:embed="rId4"/>
                <a:stretch>
                  <a:fillRect l="-28571" r="-28571" b="-33333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8335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6E603AE-91EE-3148-987A-16003053A77E}"/>
              </a:ext>
            </a:extLst>
          </p:cNvPr>
          <p:cNvSpPr txBox="1"/>
          <p:nvPr/>
        </p:nvSpPr>
        <p:spPr>
          <a:xfrm>
            <a:off x="4078135" y="926312"/>
            <a:ext cx="751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b="1" dirty="0"/>
              <a:t>Step 1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0D5AB84-4994-A442-A465-B9FB3A2A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466120"/>
          </a:xfrm>
        </p:spPr>
        <p:txBody>
          <a:bodyPr/>
          <a:lstStyle/>
          <a:p>
            <a:pPr algn="ctr"/>
            <a:r>
              <a:rPr lang="en-AE" sz="2200" dirty="0"/>
              <a:t>Do stable private institutions </a:t>
            </a:r>
            <a:r>
              <a:rPr lang="en-AE" sz="2200" i="1" dirty="0"/>
              <a:t>cause</a:t>
            </a:r>
            <a:r>
              <a:rPr lang="en-AE" sz="2200" dirty="0"/>
              <a:t> prosperity? </a:t>
            </a:r>
            <a:r>
              <a:rPr lang="en-AE" sz="2200" dirty="0">
                <a:solidFill>
                  <a:schemeClr val="bg2"/>
                </a:solidFill>
              </a:rPr>
              <a:t>(Acemoglu, 2001)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44F689E-23A1-1B48-BEB5-EEE351D43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11" y="1441628"/>
            <a:ext cx="8255977" cy="20953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4AFBD2-E005-3343-8DAF-20DE52368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11" y="3644240"/>
            <a:ext cx="8001000" cy="50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87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6E603AE-91EE-3148-987A-16003053A77E}"/>
              </a:ext>
            </a:extLst>
          </p:cNvPr>
          <p:cNvSpPr txBox="1"/>
          <p:nvPr/>
        </p:nvSpPr>
        <p:spPr>
          <a:xfrm>
            <a:off x="4158708" y="1096068"/>
            <a:ext cx="732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b="1" dirty="0"/>
              <a:t>Step 2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0D5AB84-4994-A442-A465-B9FB3A2A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466120"/>
          </a:xfrm>
        </p:spPr>
        <p:txBody>
          <a:bodyPr/>
          <a:lstStyle/>
          <a:p>
            <a:pPr algn="ctr"/>
            <a:r>
              <a:rPr lang="en-AE" sz="2200" dirty="0"/>
              <a:t>Do stable private institutions </a:t>
            </a:r>
            <a:r>
              <a:rPr lang="en-AE" sz="2200" i="1" dirty="0"/>
              <a:t>cause</a:t>
            </a:r>
            <a:r>
              <a:rPr lang="en-AE" sz="2200" dirty="0"/>
              <a:t> prosperity? </a:t>
            </a:r>
            <a:r>
              <a:rPr lang="en-AE" sz="2200" dirty="0">
                <a:solidFill>
                  <a:schemeClr val="bg2"/>
                </a:solidFill>
              </a:rPr>
              <a:t>(Acemoglu, 2001)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684440-2C68-0F44-A1E3-08E522CDA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03" y="1813705"/>
            <a:ext cx="8001854" cy="953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6529BC-7B11-E842-BC9D-44718BF51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16" y="2992164"/>
            <a:ext cx="8307641" cy="74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4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6E603AE-91EE-3148-987A-16003053A77E}"/>
              </a:ext>
            </a:extLst>
          </p:cNvPr>
          <p:cNvSpPr txBox="1"/>
          <p:nvPr/>
        </p:nvSpPr>
        <p:spPr>
          <a:xfrm>
            <a:off x="3804531" y="588259"/>
            <a:ext cx="1534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b="1" dirty="0"/>
              <a:t>Step 3 (Model1)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0D5AB84-4994-A442-A465-B9FB3A2A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466120"/>
          </a:xfrm>
        </p:spPr>
        <p:txBody>
          <a:bodyPr/>
          <a:lstStyle/>
          <a:p>
            <a:pPr algn="ctr"/>
            <a:r>
              <a:rPr lang="en-AE" sz="2200" dirty="0"/>
              <a:t>Do stable private institutions </a:t>
            </a:r>
            <a:r>
              <a:rPr lang="en-AE" sz="2200" i="1" dirty="0"/>
              <a:t>cause</a:t>
            </a:r>
            <a:r>
              <a:rPr lang="en-AE" sz="2200" dirty="0"/>
              <a:t> prosperity? </a:t>
            </a:r>
            <a:r>
              <a:rPr lang="en-AE" sz="2200" dirty="0">
                <a:solidFill>
                  <a:schemeClr val="bg2"/>
                </a:solidFill>
              </a:rPr>
              <a:t>(Acemoglu, 2001)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F2320-7A65-954B-A5DC-0BC577E78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77" y="945739"/>
            <a:ext cx="6998677" cy="16050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47E3E6-A700-6941-88B6-7CB53F2FA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25" y="2650174"/>
            <a:ext cx="6858000" cy="24933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FC9A26-E0C4-404C-B707-FA5E0BECFD21}"/>
              </a:ext>
            </a:extLst>
          </p:cNvPr>
          <p:cNvCxnSpPr/>
          <p:nvPr/>
        </p:nvCxnSpPr>
        <p:spPr>
          <a:xfrm>
            <a:off x="545125" y="4862146"/>
            <a:ext cx="1301260" cy="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29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6E603AE-91EE-3148-987A-16003053A77E}"/>
              </a:ext>
            </a:extLst>
          </p:cNvPr>
          <p:cNvSpPr txBox="1"/>
          <p:nvPr/>
        </p:nvSpPr>
        <p:spPr>
          <a:xfrm>
            <a:off x="3729163" y="538557"/>
            <a:ext cx="1553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b="1" dirty="0"/>
              <a:t>Step 3 (Model2)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0D5AB84-4994-A442-A465-B9FB3A2A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466120"/>
          </a:xfrm>
        </p:spPr>
        <p:txBody>
          <a:bodyPr/>
          <a:lstStyle/>
          <a:p>
            <a:pPr algn="ctr"/>
            <a:r>
              <a:rPr lang="en-AE" sz="2200" dirty="0"/>
              <a:t>Do stable private institutions </a:t>
            </a:r>
            <a:r>
              <a:rPr lang="en-AE" sz="2200" i="1" dirty="0"/>
              <a:t>cause</a:t>
            </a:r>
            <a:r>
              <a:rPr lang="en-AE" sz="2200" dirty="0"/>
              <a:t> prosperity? </a:t>
            </a:r>
            <a:r>
              <a:rPr lang="en-AE" sz="2200" dirty="0">
                <a:solidFill>
                  <a:schemeClr val="bg2"/>
                </a:solidFill>
              </a:rPr>
              <a:t>(Acemoglu, 2001)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7F4C1D-3C33-5542-997F-F2F457989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5" y="918771"/>
            <a:ext cx="6910754" cy="1655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8D46C4-3764-5440-8004-B1163C607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25" y="2646813"/>
            <a:ext cx="7921869" cy="217172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FC9A26-E0C4-404C-B707-FA5E0BECFD21}"/>
              </a:ext>
            </a:extLst>
          </p:cNvPr>
          <p:cNvCxnSpPr>
            <a:cxnSpLocks/>
          </p:cNvCxnSpPr>
          <p:nvPr/>
        </p:nvCxnSpPr>
        <p:spPr>
          <a:xfrm>
            <a:off x="545125" y="4466492"/>
            <a:ext cx="1433144" cy="0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065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6E603AE-91EE-3148-987A-16003053A77E}"/>
              </a:ext>
            </a:extLst>
          </p:cNvPr>
          <p:cNvSpPr txBox="1"/>
          <p:nvPr/>
        </p:nvSpPr>
        <p:spPr>
          <a:xfrm>
            <a:off x="3790391" y="1041259"/>
            <a:ext cx="1563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b="1" dirty="0"/>
              <a:t>Step 4 (Model1)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0D5AB84-4994-A442-A465-B9FB3A2A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466120"/>
          </a:xfrm>
        </p:spPr>
        <p:txBody>
          <a:bodyPr/>
          <a:lstStyle/>
          <a:p>
            <a:pPr algn="ctr"/>
            <a:r>
              <a:rPr lang="en-AE" sz="2200" dirty="0"/>
              <a:t>Do stable private institutions </a:t>
            </a:r>
            <a:r>
              <a:rPr lang="en-AE" sz="2200" i="1" dirty="0"/>
              <a:t>cause</a:t>
            </a:r>
            <a:r>
              <a:rPr lang="en-AE" sz="2200" dirty="0"/>
              <a:t> prosperity? </a:t>
            </a:r>
            <a:r>
              <a:rPr lang="en-AE" sz="2200" dirty="0">
                <a:solidFill>
                  <a:schemeClr val="bg2"/>
                </a:solidFill>
              </a:rPr>
              <a:t>(Acemoglu, 2001)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B3B07-95D7-F343-A3DA-9919E22B2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71" y="1622414"/>
            <a:ext cx="6030058" cy="1662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68E7AC-537B-2548-BE3B-235386290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71" y="3353823"/>
            <a:ext cx="6672017" cy="94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39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6E603AE-91EE-3148-987A-16003053A77E}"/>
              </a:ext>
            </a:extLst>
          </p:cNvPr>
          <p:cNvSpPr txBox="1"/>
          <p:nvPr/>
        </p:nvSpPr>
        <p:spPr>
          <a:xfrm>
            <a:off x="3687876" y="907132"/>
            <a:ext cx="1563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b="1" dirty="0"/>
              <a:t>Step 4: (Model2)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0D5AB84-4994-A442-A465-B9FB3A2A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466120"/>
          </a:xfrm>
        </p:spPr>
        <p:txBody>
          <a:bodyPr/>
          <a:lstStyle/>
          <a:p>
            <a:pPr algn="ctr"/>
            <a:r>
              <a:rPr lang="en-AE" sz="2200" dirty="0"/>
              <a:t>Do stable private institutions </a:t>
            </a:r>
            <a:r>
              <a:rPr lang="en-AE" sz="2200" i="1" dirty="0"/>
              <a:t>cause</a:t>
            </a:r>
            <a:r>
              <a:rPr lang="en-AE" sz="2200" dirty="0"/>
              <a:t> prosperity? </a:t>
            </a:r>
            <a:r>
              <a:rPr lang="en-AE" sz="2200" dirty="0">
                <a:solidFill>
                  <a:schemeClr val="bg2"/>
                </a:solidFill>
              </a:rPr>
              <a:t>(Acemoglu, 2001)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434BEB-561C-2A4E-A22C-19816BEBD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00" y="1314697"/>
            <a:ext cx="7086600" cy="1346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F75C61-58CA-D44D-8A20-FAE045B4A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00" y="2740993"/>
            <a:ext cx="7975076" cy="13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25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F0D5AB84-4994-A442-A465-B9FB3A2A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466120"/>
          </a:xfrm>
        </p:spPr>
        <p:txBody>
          <a:bodyPr/>
          <a:lstStyle/>
          <a:p>
            <a:pPr algn="ctr"/>
            <a:r>
              <a:rPr lang="en-AE" sz="2200" dirty="0"/>
              <a:t>Do stable private institutions </a:t>
            </a:r>
            <a:r>
              <a:rPr lang="en-AE" sz="2200" i="1" dirty="0"/>
              <a:t>cause</a:t>
            </a:r>
            <a:r>
              <a:rPr lang="en-AE" sz="2200" dirty="0"/>
              <a:t> prosperity? </a:t>
            </a:r>
            <a:r>
              <a:rPr lang="en-AE" sz="2200" dirty="0">
                <a:solidFill>
                  <a:schemeClr val="bg2"/>
                </a:solidFill>
              </a:rPr>
              <a:t>(Acemoglu, 2001)</a:t>
            </a:r>
          </a:p>
        </p:txBody>
      </p:sp>
      <p:sp>
        <p:nvSpPr>
          <p:cNvPr id="6" name="Google Shape;67;p15">
            <a:extLst>
              <a:ext uri="{FF2B5EF4-FFF2-40B4-BE49-F238E27FC236}">
                <a16:creationId xmlns:a16="http://schemas.microsoft.com/office/drawing/2014/main" id="{CD409946-BEB1-6541-850F-893E484E4B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802171"/>
            <a:ext cx="8520600" cy="2766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Yes, increasing robustness of private institutions by 1 unit increases </a:t>
            </a:r>
            <a:r>
              <a:rPr lang="en-US" dirty="0" err="1">
                <a:solidFill>
                  <a:schemeClr val="tx1"/>
                </a:solidFill>
              </a:rPr>
              <a:t>logGDP</a:t>
            </a:r>
            <a:r>
              <a:rPr lang="en-US" dirty="0">
                <a:solidFill>
                  <a:schemeClr val="tx1"/>
                </a:solidFill>
              </a:rPr>
              <a:t> by 0.93 units</a:t>
            </a:r>
            <a:endParaRPr dirty="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The Backdoor underestimates causal effect by 1/3rd; it is less robust to refutation and we are not sure if all common causes are accounted for</a:t>
            </a:r>
            <a:endParaRPr dirty="0">
              <a:solidFill>
                <a:schemeClr val="tx1"/>
              </a:solidFill>
            </a:endParaRPr>
          </a:p>
          <a:p>
            <a:pPr marL="285750" lvl="0" indent="-285750">
              <a:spcBef>
                <a:spcPts val="1600"/>
              </a:spcBef>
              <a:buFontTx/>
              <a:buChar char="-"/>
            </a:pPr>
            <a:r>
              <a:rPr lang="en" dirty="0">
                <a:solidFill>
                  <a:schemeClr val="tx1"/>
                </a:solidFill>
              </a:rPr>
              <a:t>Instrumental variables (</a:t>
            </a:r>
            <a:r>
              <a:rPr lang="en" i="1" dirty="0">
                <a:solidFill>
                  <a:schemeClr val="tx1"/>
                </a:solidFill>
              </a:rPr>
              <a:t>if we can find some</a:t>
            </a:r>
            <a:r>
              <a:rPr lang="en" dirty="0">
                <a:solidFill>
                  <a:schemeClr val="tx1"/>
                </a:solidFill>
              </a:rPr>
              <a:t>) save us when there are unobserved common causes. In this example, they are also robust to refutation. </a:t>
            </a:r>
          </a:p>
        </p:txBody>
      </p:sp>
    </p:spTree>
    <p:extLst>
      <p:ext uri="{BB962C8B-B14F-4D97-AF65-F5344CB8AC3E}">
        <p14:creationId xmlns:p14="http://schemas.microsoft.com/office/powerpoint/2010/main" val="357977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1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051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>
                <a:solidFill>
                  <a:schemeClr val="tx1"/>
                </a:solidFill>
              </a:rPr>
              <a:t>Why do we need causality? </a:t>
            </a:r>
            <a:r>
              <a:rPr lang="en" sz="1400" dirty="0">
                <a:solidFill>
                  <a:schemeClr val="tx1"/>
                </a:solidFill>
              </a:rPr>
              <a:t>(No, joint distributions were not enough)</a:t>
            </a:r>
            <a:endParaRPr sz="1400" dirty="0">
              <a:solidFill>
                <a:schemeClr val="tx1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Char char="-"/>
            </a:pPr>
            <a:r>
              <a:rPr lang="en" i="1" dirty="0">
                <a:solidFill>
                  <a:schemeClr val="tx1"/>
                </a:solidFill>
              </a:rPr>
              <a:t>Do-calculus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formalizes causality </a:t>
            </a:r>
            <a:r>
              <a:rPr lang="en-US" sz="1400" dirty="0">
                <a:solidFill>
                  <a:schemeClr val="tx1"/>
                </a:solidFill>
              </a:rPr>
              <a:t>(No, graduate-level mathematics was not enough)</a:t>
            </a:r>
            <a:endParaRPr sz="1400" dirty="0">
              <a:solidFill>
                <a:schemeClr val="tx1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Tx/>
              <a:buChar char="-"/>
            </a:pPr>
            <a:r>
              <a:rPr lang="en" dirty="0">
                <a:solidFill>
                  <a:schemeClr val="tx1"/>
                </a:solidFill>
              </a:rPr>
              <a:t>The </a:t>
            </a:r>
            <a:r>
              <a:rPr lang="en" dirty="0" err="1">
                <a:solidFill>
                  <a:schemeClr val="tx1"/>
                </a:solidFill>
                <a:latin typeface="Courier" pitchFamily="2" charset="0"/>
                <a:ea typeface="Courier New"/>
                <a:cs typeface="Consolas" panose="020B0609020204030204" pitchFamily="49" charset="0"/>
                <a:sym typeface="Courier New"/>
              </a:rPr>
              <a:t>dowhy</a:t>
            </a:r>
            <a:r>
              <a:rPr lang="en" dirty="0">
                <a:solidFill>
                  <a:schemeClr val="tx1"/>
                </a:solidFill>
              </a:rPr>
              <a:t> package enables estimation of causality</a:t>
            </a:r>
            <a:endParaRPr dirty="0">
              <a:solidFill>
                <a:schemeClr val="tx1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Char char="-"/>
            </a:pPr>
            <a:r>
              <a:rPr lang="en" dirty="0">
                <a:solidFill>
                  <a:schemeClr val="tx1"/>
                </a:solidFill>
              </a:rPr>
              <a:t>An example from economics: Does the presence of robust private institutions cause economic prosperity?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FontTx/>
              <a:buChar char="-"/>
            </a:pPr>
            <a:r>
              <a:rPr lang="en" dirty="0">
                <a:solidFill>
                  <a:schemeClr val="tx1"/>
                </a:solidFill>
              </a:rPr>
              <a:t>Causality in</a:t>
            </a:r>
            <a:r>
              <a:rPr lang="en-US" dirty="0">
                <a:solidFill>
                  <a:schemeClr val="tx1"/>
                </a:solidFill>
              </a:rPr>
              <a:t> t</a:t>
            </a:r>
            <a:r>
              <a:rPr lang="en" dirty="0">
                <a:solidFill>
                  <a:schemeClr val="tx1"/>
                </a:solidFill>
              </a:rPr>
              <a:t>he wild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F0D5AB84-4994-A442-A465-B9FB3A2A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466120"/>
          </a:xfrm>
        </p:spPr>
        <p:txBody>
          <a:bodyPr/>
          <a:lstStyle/>
          <a:p>
            <a:pPr algn="ctr"/>
            <a:r>
              <a:rPr lang="en-AE" sz="2200" dirty="0"/>
              <a:t>Do stable private institutions </a:t>
            </a:r>
            <a:r>
              <a:rPr lang="en-AE" sz="2200" i="1" dirty="0"/>
              <a:t>cause</a:t>
            </a:r>
            <a:r>
              <a:rPr lang="en-AE" sz="2200" dirty="0"/>
              <a:t> prosperity? </a:t>
            </a:r>
            <a:r>
              <a:rPr lang="en-AE" sz="2200" dirty="0">
                <a:solidFill>
                  <a:schemeClr val="bg2"/>
                </a:solidFill>
              </a:rPr>
              <a:t>(Acemoglu, 2001)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C599B0-ECCD-6445-A0D1-3DD5CF965944}"/>
              </a:ext>
            </a:extLst>
          </p:cNvPr>
          <p:cNvGrpSpPr/>
          <p:nvPr/>
        </p:nvGrpSpPr>
        <p:grpSpPr>
          <a:xfrm>
            <a:off x="2528605" y="1547799"/>
            <a:ext cx="3622470" cy="2308339"/>
            <a:chOff x="2528605" y="1547799"/>
            <a:chExt cx="3622470" cy="230833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71028BA-4613-DD45-8506-F0DCB507F939}"/>
                </a:ext>
              </a:extLst>
            </p:cNvPr>
            <p:cNvSpPr/>
            <p:nvPr/>
          </p:nvSpPr>
          <p:spPr>
            <a:xfrm>
              <a:off x="4181559" y="2649851"/>
              <a:ext cx="581000" cy="307777"/>
            </a:xfrm>
            <a:prstGeom prst="rect">
              <a:avLst/>
            </a:prstGeom>
            <a:solidFill>
              <a:srgbClr val="0097A7">
                <a:alpha val="27059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D0CF89-0AA5-7C4D-BE6B-693741A104B7}"/>
                </a:ext>
              </a:extLst>
            </p:cNvPr>
            <p:cNvSpPr txBox="1"/>
            <p:nvPr/>
          </p:nvSpPr>
          <p:spPr>
            <a:xfrm>
              <a:off x="2528605" y="1547799"/>
              <a:ext cx="165295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E" b="1" dirty="0"/>
                <a:t>Protection against expropriation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EFF8727-B681-9440-972C-91E4128B57E4}"/>
                </a:ext>
              </a:extLst>
            </p:cNvPr>
            <p:cNvSpPr txBox="1"/>
            <p:nvPr/>
          </p:nvSpPr>
          <p:spPr>
            <a:xfrm>
              <a:off x="4269372" y="2649850"/>
              <a:ext cx="405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E" b="1" dirty="0"/>
                <a:t>W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3FA86FD-0749-0D4F-AB12-E203D8ED58D0}"/>
                </a:ext>
              </a:extLst>
            </p:cNvPr>
            <p:cNvCxnSpPr>
              <a:cxnSpLocks/>
              <a:stCxn id="27" idx="0"/>
              <a:endCxn id="31" idx="2"/>
            </p:cNvCxnSpPr>
            <p:nvPr/>
          </p:nvCxnSpPr>
          <p:spPr>
            <a:xfrm flipH="1" flipV="1">
              <a:off x="3355082" y="2286463"/>
              <a:ext cx="1116977" cy="363388"/>
            </a:xfrm>
            <a:prstGeom prst="straightConnector1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2F633AE-1FB4-DE40-A324-F276ECAA17F9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4472059" y="2070964"/>
              <a:ext cx="1362454" cy="578887"/>
            </a:xfrm>
            <a:prstGeom prst="straightConnector1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Graphic 44" descr="Line arrow Straight">
              <a:extLst>
                <a:ext uri="{FF2B5EF4-FFF2-40B4-BE49-F238E27FC236}">
                  <a16:creationId xmlns:a16="http://schemas.microsoft.com/office/drawing/2014/main" id="{F77015E0-D56F-224D-A23C-2865D398F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269372" y="1622479"/>
              <a:ext cx="738664" cy="73866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C100D5F-A41A-7444-BDCD-65306CD649A5}"/>
                    </a:ext>
                  </a:extLst>
                </p:cNvPr>
                <p:cNvSpPr txBox="1"/>
                <p:nvPr/>
              </p:nvSpPr>
              <p:spPr>
                <a:xfrm>
                  <a:off x="4538478" y="1711251"/>
                  <a:ext cx="17152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oMath>
                    </m:oMathPara>
                  </a14:m>
                  <a:endParaRPr lang="en-AE" b="1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C100D5F-A41A-7444-BDCD-65306CD649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8478" y="1711251"/>
                  <a:ext cx="171521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6667" r="-26667" b="-33333"/>
                  </a:stretch>
                </a:blipFill>
              </p:spPr>
              <p:txBody>
                <a:bodyPr/>
                <a:lstStyle/>
                <a:p>
                  <a:r>
                    <a:rPr lang="en-A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DA8602-0912-974F-9337-D97E66FFB116}"/>
                </a:ext>
              </a:extLst>
            </p:cNvPr>
            <p:cNvSpPr txBox="1"/>
            <p:nvPr/>
          </p:nvSpPr>
          <p:spPr>
            <a:xfrm>
              <a:off x="5230814" y="1763242"/>
              <a:ext cx="920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E" b="1" dirty="0"/>
                <a:t>logGDP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FB26B99-2AA0-694E-B45B-9F132A26558E}"/>
                </a:ext>
              </a:extLst>
            </p:cNvPr>
            <p:cNvSpPr txBox="1"/>
            <p:nvPr/>
          </p:nvSpPr>
          <p:spPr>
            <a:xfrm>
              <a:off x="4115318" y="3548361"/>
              <a:ext cx="10178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E" b="1" dirty="0">
                  <a:latin typeface="Consolas" panose="020B0609020204030204" pitchFamily="49" charset="0"/>
                  <a:cs typeface="Consolas" panose="020B0609020204030204" pitchFamily="49" charset="0"/>
                </a:rPr>
                <a:t>Backdoor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1104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F0D5AB84-4994-A442-A465-B9FB3A2A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466120"/>
          </a:xfrm>
        </p:spPr>
        <p:txBody>
          <a:bodyPr/>
          <a:lstStyle/>
          <a:p>
            <a:pPr algn="ctr"/>
            <a:r>
              <a:rPr lang="en-AE" sz="2200" dirty="0"/>
              <a:t>Do stable private institutions </a:t>
            </a:r>
            <a:r>
              <a:rPr lang="en-AE" sz="2200" i="1" dirty="0"/>
              <a:t>cause</a:t>
            </a:r>
            <a:r>
              <a:rPr lang="en-AE" sz="2200" dirty="0"/>
              <a:t> prosperity? </a:t>
            </a:r>
            <a:r>
              <a:rPr lang="en-AE" sz="2200" dirty="0">
                <a:solidFill>
                  <a:schemeClr val="bg2"/>
                </a:solidFill>
              </a:rPr>
              <a:t>(Acemoglu, 2001)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11C661-BF61-C441-9195-6F9F499C6B8D}"/>
              </a:ext>
            </a:extLst>
          </p:cNvPr>
          <p:cNvSpPr txBox="1"/>
          <p:nvPr/>
        </p:nvSpPr>
        <p:spPr>
          <a:xfrm>
            <a:off x="971287" y="1674906"/>
            <a:ext cx="1261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dirty="0"/>
              <a:t>Random assisgnment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022E41-2C64-244D-B646-A01471493C3C}"/>
              </a:ext>
            </a:extLst>
          </p:cNvPr>
          <p:cNvCxnSpPr>
            <a:stCxn id="12" idx="3"/>
          </p:cNvCxnSpPr>
          <p:nvPr/>
        </p:nvCxnSpPr>
        <p:spPr>
          <a:xfrm>
            <a:off x="2232983" y="1936516"/>
            <a:ext cx="335813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6E060C-D0A5-A143-BC41-87F04A63A3E3}"/>
              </a:ext>
            </a:extLst>
          </p:cNvPr>
          <p:cNvGrpSpPr/>
          <p:nvPr/>
        </p:nvGrpSpPr>
        <p:grpSpPr>
          <a:xfrm>
            <a:off x="2528605" y="1547799"/>
            <a:ext cx="3622470" cy="2506960"/>
            <a:chOff x="2528605" y="1547799"/>
            <a:chExt cx="3622470" cy="25069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DFAEDB-F856-B045-BCA9-29AF14ED208A}"/>
                </a:ext>
              </a:extLst>
            </p:cNvPr>
            <p:cNvSpPr/>
            <p:nvPr/>
          </p:nvSpPr>
          <p:spPr>
            <a:xfrm>
              <a:off x="4181559" y="2649851"/>
              <a:ext cx="581000" cy="307777"/>
            </a:xfrm>
            <a:prstGeom prst="rect">
              <a:avLst/>
            </a:prstGeom>
            <a:solidFill>
              <a:srgbClr val="0097A7">
                <a:alpha val="27059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2F1877-B108-D84C-A333-CDC397253B9C}"/>
                </a:ext>
              </a:extLst>
            </p:cNvPr>
            <p:cNvSpPr txBox="1"/>
            <p:nvPr/>
          </p:nvSpPr>
          <p:spPr>
            <a:xfrm>
              <a:off x="2528605" y="1547799"/>
              <a:ext cx="165295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E" b="1" dirty="0"/>
                <a:t>Protection against expropriation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8BF4F71-6411-5645-BF7D-7C2C15C73F69}"/>
                </a:ext>
              </a:extLst>
            </p:cNvPr>
            <p:cNvSpPr txBox="1"/>
            <p:nvPr/>
          </p:nvSpPr>
          <p:spPr>
            <a:xfrm>
              <a:off x="4269372" y="2649850"/>
              <a:ext cx="405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E" b="1" dirty="0"/>
                <a:t>W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18E6B13-6341-D642-83EF-830018446399}"/>
                </a:ext>
              </a:extLst>
            </p:cNvPr>
            <p:cNvCxnSpPr>
              <a:cxnSpLocks/>
              <a:stCxn id="28" idx="0"/>
              <a:endCxn id="29" idx="2"/>
            </p:cNvCxnSpPr>
            <p:nvPr/>
          </p:nvCxnSpPr>
          <p:spPr>
            <a:xfrm flipH="1" flipV="1">
              <a:off x="3355082" y="2286463"/>
              <a:ext cx="1116977" cy="363388"/>
            </a:xfrm>
            <a:prstGeom prst="straightConnector1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1AE9D2A-1FFB-6841-A0FA-94136C3430B3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4472059" y="2070964"/>
              <a:ext cx="1362454" cy="578887"/>
            </a:xfrm>
            <a:prstGeom prst="straightConnector1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4" name="Graphic 33" descr="Line arrow Straight">
              <a:extLst>
                <a:ext uri="{FF2B5EF4-FFF2-40B4-BE49-F238E27FC236}">
                  <a16:creationId xmlns:a16="http://schemas.microsoft.com/office/drawing/2014/main" id="{BF253180-DAC6-CB44-9838-D6E673D0A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269372" y="1622479"/>
              <a:ext cx="738664" cy="73866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0ACACAB-D393-6B49-A75D-1217F5E7BA83}"/>
                    </a:ext>
                  </a:extLst>
                </p:cNvPr>
                <p:cNvSpPr txBox="1"/>
                <p:nvPr/>
              </p:nvSpPr>
              <p:spPr>
                <a:xfrm>
                  <a:off x="4538478" y="1711251"/>
                  <a:ext cx="17152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oMath>
                    </m:oMathPara>
                  </a14:m>
                  <a:endParaRPr lang="en-AE" b="1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0ACACAB-D393-6B49-A75D-1217F5E7BA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8478" y="1711251"/>
                  <a:ext cx="171521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6667" r="-26667" b="-33333"/>
                  </a:stretch>
                </a:blipFill>
              </p:spPr>
              <p:txBody>
                <a:bodyPr/>
                <a:lstStyle/>
                <a:p>
                  <a:r>
                    <a:rPr lang="en-A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D47FE9C-B42E-B54F-A0F5-B5A436A627AD}"/>
                </a:ext>
              </a:extLst>
            </p:cNvPr>
            <p:cNvSpPr txBox="1"/>
            <p:nvPr/>
          </p:nvSpPr>
          <p:spPr>
            <a:xfrm>
              <a:off x="5230814" y="1763242"/>
              <a:ext cx="920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E" b="1" dirty="0"/>
                <a:t>logGDP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C998BA0-0FDE-F742-A2B9-EC9BED6728E9}"/>
                </a:ext>
              </a:extLst>
            </p:cNvPr>
            <p:cNvSpPr txBox="1"/>
            <p:nvPr/>
          </p:nvSpPr>
          <p:spPr>
            <a:xfrm>
              <a:off x="3678880" y="3531539"/>
              <a:ext cx="17191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E" b="1" dirty="0">
                  <a:latin typeface="Consolas" panose="020B0609020204030204" pitchFamily="49" charset="0"/>
                  <a:cs typeface="Consolas" panose="020B0609020204030204" pitchFamily="49" charset="0"/>
                </a:rPr>
                <a:t>Randomized Control Trial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323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F0D5AB84-4994-A442-A465-B9FB3A2A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466120"/>
          </a:xfrm>
        </p:spPr>
        <p:txBody>
          <a:bodyPr/>
          <a:lstStyle/>
          <a:p>
            <a:pPr algn="ctr"/>
            <a:r>
              <a:rPr lang="en-AE" sz="2200" dirty="0"/>
              <a:t>Do stable private institutions </a:t>
            </a:r>
            <a:r>
              <a:rPr lang="en-AE" sz="2200" i="1" dirty="0"/>
              <a:t>cause</a:t>
            </a:r>
            <a:r>
              <a:rPr lang="en-AE" sz="2200" dirty="0"/>
              <a:t> prosperity? </a:t>
            </a:r>
            <a:r>
              <a:rPr lang="en-AE" sz="2200" dirty="0">
                <a:solidFill>
                  <a:schemeClr val="bg2"/>
                </a:solidFill>
              </a:rPr>
              <a:t>(Acemoglu, 2001)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022E41-2C64-244D-B646-A01471493C3C}"/>
              </a:ext>
            </a:extLst>
          </p:cNvPr>
          <p:cNvCxnSpPr>
            <a:cxnSpLocks/>
          </p:cNvCxnSpPr>
          <p:nvPr/>
        </p:nvCxnSpPr>
        <p:spPr>
          <a:xfrm>
            <a:off x="2229580" y="1925811"/>
            <a:ext cx="335813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22F03EC-E905-5D43-8CC7-5C6DA84172B2}"/>
              </a:ext>
            </a:extLst>
          </p:cNvPr>
          <p:cNvSpPr txBox="1"/>
          <p:nvPr/>
        </p:nvSpPr>
        <p:spPr>
          <a:xfrm>
            <a:off x="967938" y="1763187"/>
            <a:ext cx="1261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dirty="0"/>
              <a:t>logMortality0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42F29D-0471-0A45-A9C1-4AF7F9F2CFAF}"/>
              </a:ext>
            </a:extLst>
          </p:cNvPr>
          <p:cNvGrpSpPr/>
          <p:nvPr/>
        </p:nvGrpSpPr>
        <p:grpSpPr>
          <a:xfrm>
            <a:off x="2528605" y="1547799"/>
            <a:ext cx="3622470" cy="2506960"/>
            <a:chOff x="2528605" y="1547799"/>
            <a:chExt cx="3622470" cy="25069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174A084-A8FC-3745-A02D-79C94289B916}"/>
                </a:ext>
              </a:extLst>
            </p:cNvPr>
            <p:cNvSpPr/>
            <p:nvPr/>
          </p:nvSpPr>
          <p:spPr>
            <a:xfrm>
              <a:off x="4181559" y="2649851"/>
              <a:ext cx="581000" cy="307777"/>
            </a:xfrm>
            <a:prstGeom prst="rect">
              <a:avLst/>
            </a:prstGeom>
            <a:solidFill>
              <a:srgbClr val="0097A7">
                <a:alpha val="27059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0F217D-394C-114D-98DA-C3ACA56A724A}"/>
                </a:ext>
              </a:extLst>
            </p:cNvPr>
            <p:cNvSpPr txBox="1"/>
            <p:nvPr/>
          </p:nvSpPr>
          <p:spPr>
            <a:xfrm>
              <a:off x="2528605" y="1547799"/>
              <a:ext cx="165295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E" b="1" dirty="0"/>
                <a:t>Protection against expropriation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F052A1-F4BA-3041-8144-77DB7D59F42D}"/>
                </a:ext>
              </a:extLst>
            </p:cNvPr>
            <p:cNvSpPr txBox="1"/>
            <p:nvPr/>
          </p:nvSpPr>
          <p:spPr>
            <a:xfrm>
              <a:off x="4269372" y="2649850"/>
              <a:ext cx="405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E" b="1" dirty="0"/>
                <a:t>W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8206F5E-7DC3-CA41-931F-2861171DE6E3}"/>
                </a:ext>
              </a:extLst>
            </p:cNvPr>
            <p:cNvCxnSpPr>
              <a:cxnSpLocks/>
              <a:stCxn id="30" idx="0"/>
              <a:endCxn id="32" idx="2"/>
            </p:cNvCxnSpPr>
            <p:nvPr/>
          </p:nvCxnSpPr>
          <p:spPr>
            <a:xfrm flipH="1" flipV="1">
              <a:off x="3355082" y="2286463"/>
              <a:ext cx="1116977" cy="363388"/>
            </a:xfrm>
            <a:prstGeom prst="straightConnector1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1F7F15C-0A82-F243-B86C-756184C474A3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V="1">
              <a:off x="4472059" y="2070964"/>
              <a:ext cx="1362454" cy="578887"/>
            </a:xfrm>
            <a:prstGeom prst="straightConnector1">
              <a:avLst/>
            </a:prstGeom>
            <a:ln>
              <a:solidFill>
                <a:schemeClr val="bg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Graphic 35" descr="Line arrow Straight">
              <a:extLst>
                <a:ext uri="{FF2B5EF4-FFF2-40B4-BE49-F238E27FC236}">
                  <a16:creationId xmlns:a16="http://schemas.microsoft.com/office/drawing/2014/main" id="{65982304-7717-2441-A633-E13425857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269372" y="1622479"/>
              <a:ext cx="738664" cy="73866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6C2CAF3-0833-6747-8069-7707D103F485}"/>
                    </a:ext>
                  </a:extLst>
                </p:cNvPr>
                <p:cNvSpPr txBox="1"/>
                <p:nvPr/>
              </p:nvSpPr>
              <p:spPr>
                <a:xfrm>
                  <a:off x="4538478" y="1711251"/>
                  <a:ext cx="17152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oMath>
                    </m:oMathPara>
                  </a14:m>
                  <a:endParaRPr lang="en-AE" b="1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6C2CAF3-0833-6747-8069-7707D103F4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8478" y="1711251"/>
                  <a:ext cx="171521" cy="215444"/>
                </a:xfrm>
                <a:prstGeom prst="rect">
                  <a:avLst/>
                </a:prstGeom>
                <a:blipFill>
                  <a:blip r:embed="rId4"/>
                  <a:stretch>
                    <a:fillRect l="-26667" r="-26667" b="-33333"/>
                  </a:stretch>
                </a:blipFill>
              </p:spPr>
              <p:txBody>
                <a:bodyPr/>
                <a:lstStyle/>
                <a:p>
                  <a:r>
                    <a:rPr lang="en-A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BC3600-3BD2-9049-8548-900FC8AA7E38}"/>
                </a:ext>
              </a:extLst>
            </p:cNvPr>
            <p:cNvSpPr txBox="1"/>
            <p:nvPr/>
          </p:nvSpPr>
          <p:spPr>
            <a:xfrm>
              <a:off x="5230814" y="1763242"/>
              <a:ext cx="9202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E" b="1" dirty="0"/>
                <a:t>logGDP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B313F0A-2CB1-F145-9BFE-4443774C0296}"/>
                </a:ext>
              </a:extLst>
            </p:cNvPr>
            <p:cNvSpPr txBox="1"/>
            <p:nvPr/>
          </p:nvSpPr>
          <p:spPr>
            <a:xfrm>
              <a:off x="3808423" y="3531539"/>
              <a:ext cx="14601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E" b="1" dirty="0">
                  <a:latin typeface="Consolas" panose="020B0609020204030204" pitchFamily="49" charset="0"/>
                  <a:cs typeface="Consolas" panose="020B0609020204030204" pitchFamily="49" charset="0"/>
                </a:rPr>
                <a:t>Instrumental Variables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8172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A0E1DD-D285-4347-8C20-13CD6A2344AA}"/>
              </a:ext>
            </a:extLst>
          </p:cNvPr>
          <p:cNvSpPr/>
          <p:nvPr/>
        </p:nvSpPr>
        <p:spPr>
          <a:xfrm>
            <a:off x="4260916" y="2031812"/>
            <a:ext cx="581000" cy="307777"/>
          </a:xfrm>
          <a:prstGeom prst="rect">
            <a:avLst/>
          </a:prstGeom>
          <a:solidFill>
            <a:srgbClr val="0097A7">
              <a:alpha val="27059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0D5AB84-4994-A442-A465-B9FB3A2A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466120"/>
          </a:xfrm>
        </p:spPr>
        <p:txBody>
          <a:bodyPr/>
          <a:lstStyle/>
          <a:p>
            <a:pPr algn="ctr"/>
            <a:r>
              <a:rPr lang="en-AE" sz="2200" dirty="0"/>
              <a:t>Do stable private institutions </a:t>
            </a:r>
            <a:r>
              <a:rPr lang="en-AE" sz="2200" i="1" dirty="0"/>
              <a:t>cause</a:t>
            </a:r>
            <a:r>
              <a:rPr lang="en-AE" sz="2200" dirty="0"/>
              <a:t> prosperity? </a:t>
            </a:r>
            <a:r>
              <a:rPr lang="en-AE" sz="2200" dirty="0">
                <a:solidFill>
                  <a:schemeClr val="bg2"/>
                </a:solidFill>
              </a:rPr>
              <a:t>(Acemoglu, 2001)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942E75-8A14-EC47-B0B1-ADDAC833FF2B}"/>
              </a:ext>
            </a:extLst>
          </p:cNvPr>
          <p:cNvSpPr txBox="1"/>
          <p:nvPr/>
        </p:nvSpPr>
        <p:spPr>
          <a:xfrm>
            <a:off x="2607962" y="929760"/>
            <a:ext cx="16529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b="1" dirty="0"/>
              <a:t>Protection against expropriation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82BB64-85FA-274E-ABC5-89357B68C3A5}"/>
              </a:ext>
            </a:extLst>
          </p:cNvPr>
          <p:cNvSpPr txBox="1"/>
          <p:nvPr/>
        </p:nvSpPr>
        <p:spPr>
          <a:xfrm>
            <a:off x="5453739" y="1145148"/>
            <a:ext cx="920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b="1" dirty="0"/>
              <a:t>logGDP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742169-C512-994C-BB45-36E034AEF056}"/>
              </a:ext>
            </a:extLst>
          </p:cNvPr>
          <p:cNvSpPr txBox="1"/>
          <p:nvPr/>
        </p:nvSpPr>
        <p:spPr>
          <a:xfrm>
            <a:off x="4348729" y="2031811"/>
            <a:ext cx="405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b="1" dirty="0"/>
              <a:t>W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457D5D-6E93-CC47-A814-804614457404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H="1" flipV="1">
            <a:off x="3434439" y="1668424"/>
            <a:ext cx="1116977" cy="363388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9038E3-6E82-6146-AA0E-F48B64F654B6}"/>
              </a:ext>
            </a:extLst>
          </p:cNvPr>
          <p:cNvCxnSpPr>
            <a:cxnSpLocks/>
            <a:stCxn id="2" idx="0"/>
            <a:endCxn id="9" idx="2"/>
          </p:cNvCxnSpPr>
          <p:nvPr/>
        </p:nvCxnSpPr>
        <p:spPr>
          <a:xfrm flipV="1">
            <a:off x="4551416" y="1452925"/>
            <a:ext cx="1362454" cy="578887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Graphic 16" descr="Line arrow Straight">
            <a:extLst>
              <a:ext uri="{FF2B5EF4-FFF2-40B4-BE49-F238E27FC236}">
                <a16:creationId xmlns:a16="http://schemas.microsoft.com/office/drawing/2014/main" id="{7E92F445-F2DA-FF48-9535-AB6C27A39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348729" y="1004440"/>
            <a:ext cx="738664" cy="7386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7C9311D-4F31-934D-A16C-C3AC7C86288C}"/>
              </a:ext>
            </a:extLst>
          </p:cNvPr>
          <p:cNvSpPr txBox="1"/>
          <p:nvPr/>
        </p:nvSpPr>
        <p:spPr>
          <a:xfrm>
            <a:off x="1010453" y="1037426"/>
            <a:ext cx="1261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dirty="0"/>
              <a:t>Random assisgnment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CF1A2B-2354-334C-A143-1D079AECBC4A}"/>
              </a:ext>
            </a:extLst>
          </p:cNvPr>
          <p:cNvCxnSpPr>
            <a:stCxn id="24" idx="3"/>
            <a:endCxn id="8" idx="1"/>
          </p:cNvCxnSpPr>
          <p:nvPr/>
        </p:nvCxnSpPr>
        <p:spPr>
          <a:xfrm>
            <a:off x="2272149" y="1299036"/>
            <a:ext cx="335813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0E3B697-006A-9D4A-B6FD-5CA533F6544A}"/>
              </a:ext>
            </a:extLst>
          </p:cNvPr>
          <p:cNvSpPr/>
          <p:nvPr/>
        </p:nvSpPr>
        <p:spPr>
          <a:xfrm>
            <a:off x="4348729" y="4304705"/>
            <a:ext cx="581000" cy="307777"/>
          </a:xfrm>
          <a:prstGeom prst="rect">
            <a:avLst/>
          </a:prstGeom>
          <a:solidFill>
            <a:srgbClr val="0097A7">
              <a:alpha val="27059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743257-76BB-964B-B143-8874936F4656}"/>
              </a:ext>
            </a:extLst>
          </p:cNvPr>
          <p:cNvSpPr txBox="1"/>
          <p:nvPr/>
        </p:nvSpPr>
        <p:spPr>
          <a:xfrm>
            <a:off x="2695775" y="3202653"/>
            <a:ext cx="16529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b="1" dirty="0"/>
              <a:t>Protection against expropriation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2F6FE1-06A1-D741-8DA1-8A25361D349B}"/>
              </a:ext>
            </a:extLst>
          </p:cNvPr>
          <p:cNvSpPr txBox="1"/>
          <p:nvPr/>
        </p:nvSpPr>
        <p:spPr>
          <a:xfrm>
            <a:off x="5541552" y="3418041"/>
            <a:ext cx="920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b="1" dirty="0"/>
              <a:t>logGDP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D01EBB-19D6-0840-8428-A8025850C028}"/>
              </a:ext>
            </a:extLst>
          </p:cNvPr>
          <p:cNvSpPr txBox="1"/>
          <p:nvPr/>
        </p:nvSpPr>
        <p:spPr>
          <a:xfrm>
            <a:off x="4436542" y="4304704"/>
            <a:ext cx="405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b="1" dirty="0"/>
              <a:t>W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EDE228-7BBE-C04D-827C-ABC56F28EED9}"/>
              </a:ext>
            </a:extLst>
          </p:cNvPr>
          <p:cNvCxnSpPr>
            <a:cxnSpLocks/>
            <a:stCxn id="28" idx="0"/>
            <a:endCxn id="29" idx="2"/>
          </p:cNvCxnSpPr>
          <p:nvPr/>
        </p:nvCxnSpPr>
        <p:spPr>
          <a:xfrm flipH="1" flipV="1">
            <a:off x="3522252" y="3941317"/>
            <a:ext cx="1116977" cy="363388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203B66F-FAF7-004F-A98B-965E4F0AF434}"/>
              </a:ext>
            </a:extLst>
          </p:cNvPr>
          <p:cNvCxnSpPr>
            <a:cxnSpLocks/>
            <a:stCxn id="28" idx="0"/>
            <a:endCxn id="30" idx="2"/>
          </p:cNvCxnSpPr>
          <p:nvPr/>
        </p:nvCxnSpPr>
        <p:spPr>
          <a:xfrm flipV="1">
            <a:off x="4639229" y="3725818"/>
            <a:ext cx="1362454" cy="578887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Graphic 34" descr="Line arrow Straight">
            <a:extLst>
              <a:ext uri="{FF2B5EF4-FFF2-40B4-BE49-F238E27FC236}">
                <a16:creationId xmlns:a16="http://schemas.microsoft.com/office/drawing/2014/main" id="{C1B55A50-DE09-4447-AAF6-0641D910A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36542" y="3277333"/>
            <a:ext cx="738664" cy="73866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2C6B24F-0F9E-F044-8FE4-C84925184785}"/>
              </a:ext>
            </a:extLst>
          </p:cNvPr>
          <p:cNvSpPr txBox="1"/>
          <p:nvPr/>
        </p:nvSpPr>
        <p:spPr>
          <a:xfrm>
            <a:off x="1091178" y="3418041"/>
            <a:ext cx="1261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dirty="0"/>
              <a:t>logMortality0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D35A66-215E-8F4E-B796-E810A65E1A87}"/>
              </a:ext>
            </a:extLst>
          </p:cNvPr>
          <p:cNvCxnSpPr>
            <a:stCxn id="36" idx="3"/>
            <a:endCxn id="29" idx="1"/>
          </p:cNvCxnSpPr>
          <p:nvPr/>
        </p:nvCxnSpPr>
        <p:spPr>
          <a:xfrm>
            <a:off x="2352874" y="3571930"/>
            <a:ext cx="342901" cy="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6EC7ED3-43E4-5E49-A7C3-A1984680D241}"/>
              </a:ext>
            </a:extLst>
          </p:cNvPr>
          <p:cNvSpPr txBox="1"/>
          <p:nvPr/>
        </p:nvSpPr>
        <p:spPr>
          <a:xfrm>
            <a:off x="6798023" y="1907128"/>
            <a:ext cx="166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b="1" dirty="0">
                <a:latin typeface="Consolas" panose="020B0609020204030204" pitchFamily="49" charset="0"/>
                <a:cs typeface="Consolas" panose="020B0609020204030204" pitchFamily="49" charset="0"/>
              </a:rPr>
              <a:t>Randomized Control Trial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BC3EE-CF69-6640-A1E0-15013DB8E9F1}"/>
              </a:ext>
            </a:extLst>
          </p:cNvPr>
          <p:cNvSpPr txBox="1"/>
          <p:nvPr/>
        </p:nvSpPr>
        <p:spPr>
          <a:xfrm>
            <a:off x="6798022" y="4196982"/>
            <a:ext cx="166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b="1" dirty="0">
                <a:latin typeface="Consolas" panose="020B0609020204030204" pitchFamily="49" charset="0"/>
                <a:cs typeface="Consolas" panose="020B0609020204030204" pitchFamily="49" charset="0"/>
              </a:rPr>
              <a:t>Instrumental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E072319-9FBF-5C4C-B8AA-0F9E2B2B9B69}"/>
                  </a:ext>
                </a:extLst>
              </p:cNvPr>
              <p:cNvSpPr txBox="1"/>
              <p:nvPr/>
            </p:nvSpPr>
            <p:spPr>
              <a:xfrm>
                <a:off x="4617835" y="1093212"/>
                <a:ext cx="1641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AE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E072319-9FBF-5C4C-B8AA-0F9E2B2B9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835" y="1093212"/>
                <a:ext cx="164148" cy="215444"/>
              </a:xfrm>
              <a:prstGeom prst="rect">
                <a:avLst/>
              </a:prstGeom>
              <a:blipFill>
                <a:blip r:embed="rId4"/>
                <a:stretch>
                  <a:fillRect l="-28571" r="-21429" b="-33333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8C77F2-5103-3B4A-9D18-3861176E8796}"/>
                  </a:ext>
                </a:extLst>
              </p:cNvPr>
              <p:cNvSpPr txBox="1"/>
              <p:nvPr/>
            </p:nvSpPr>
            <p:spPr>
              <a:xfrm>
                <a:off x="4679893" y="3348351"/>
                <a:ext cx="1641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AE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78C77F2-5103-3B4A-9D18-3861176E8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893" y="3348351"/>
                <a:ext cx="164148" cy="215444"/>
              </a:xfrm>
              <a:prstGeom prst="rect">
                <a:avLst/>
              </a:prstGeom>
              <a:blipFill>
                <a:blip r:embed="rId5"/>
                <a:stretch>
                  <a:fillRect l="-28571" r="-28571" b="-35294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7DAE78-FF10-E04C-A79A-08F7B287E8E7}"/>
              </a:ext>
            </a:extLst>
          </p:cNvPr>
          <p:cNvCxnSpPr>
            <a:cxnSpLocks/>
            <a:stCxn id="28" idx="1"/>
            <a:endCxn id="36" idx="2"/>
          </p:cNvCxnSpPr>
          <p:nvPr/>
        </p:nvCxnSpPr>
        <p:spPr>
          <a:xfrm flipH="1" flipV="1">
            <a:off x="1722026" y="3725818"/>
            <a:ext cx="2626703" cy="732776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6CA09177-BEB5-5F49-B9DF-C8218B3278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96347">
            <a:off x="2747074" y="3894007"/>
            <a:ext cx="307777" cy="307777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B47BA41-7B13-C44A-86E3-4EC1EFCE2D4D}"/>
              </a:ext>
            </a:extLst>
          </p:cNvPr>
          <p:cNvCxnSpPr>
            <a:cxnSpLocks/>
            <a:stCxn id="2" idx="1"/>
            <a:endCxn id="24" idx="2"/>
          </p:cNvCxnSpPr>
          <p:nvPr/>
        </p:nvCxnSpPr>
        <p:spPr>
          <a:xfrm flipH="1" flipV="1">
            <a:off x="1641301" y="1560646"/>
            <a:ext cx="2619615" cy="625055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Graphic 42" descr="Close">
            <a:extLst>
              <a:ext uri="{FF2B5EF4-FFF2-40B4-BE49-F238E27FC236}">
                <a16:creationId xmlns:a16="http://schemas.microsoft.com/office/drawing/2014/main" id="{C523769B-449C-D04C-ABD6-2E3165E85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96347">
            <a:off x="2698521" y="1704390"/>
            <a:ext cx="307777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25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F0D5AB84-4994-A442-A465-B9FB3A2AC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466120"/>
          </a:xfrm>
        </p:spPr>
        <p:txBody>
          <a:bodyPr/>
          <a:lstStyle/>
          <a:p>
            <a:r>
              <a:rPr lang="en-AE" sz="2200" dirty="0"/>
              <a:t>Causality in the wild</a:t>
            </a:r>
            <a:endParaRPr lang="en-AE" sz="2200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Google Shape;67;p15">
                <a:extLst>
                  <a:ext uri="{FF2B5EF4-FFF2-40B4-BE49-F238E27FC236}">
                    <a16:creationId xmlns:a16="http://schemas.microsoft.com/office/drawing/2014/main" id="{52C5E704-1B8B-E142-92F9-78D2C120C06A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990707"/>
                <a:ext cx="8520600" cy="276615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i="1" dirty="0">
                    <a:solidFill>
                      <a:schemeClr val="tx1"/>
                    </a:solidFill>
                  </a:rPr>
                  <a:t>Counterfactual fairness. </a:t>
                </a:r>
                <a:r>
                  <a:rPr lang="en-US" dirty="0">
                    <a:solidFill>
                      <a:schemeClr val="tx1"/>
                    </a:solidFill>
                  </a:rPr>
                  <a:t>Let</a:t>
                </a:r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set of protected attributes of an individual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set of other observed attributes. A predictor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fair if the predictions don’t change if the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of the individual had been any different (</a:t>
                </a:r>
                <a:r>
                  <a:rPr lang="en-US" dirty="0" err="1">
                    <a:solidFill>
                      <a:schemeClr val="tx1"/>
                    </a:solidFill>
                  </a:rPr>
                  <a:t>Kusner</a:t>
                </a:r>
                <a:r>
                  <a:rPr lang="en-US" dirty="0">
                    <a:solidFill>
                      <a:schemeClr val="tx1"/>
                    </a:solidFill>
                  </a:rPr>
                  <a:t> et. al, 2018)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i="1" dirty="0">
                    <a:solidFill>
                      <a:schemeClr val="tx1"/>
                    </a:solidFill>
                  </a:rPr>
                  <a:t>Causal reasoning and reinforcement learning</a:t>
                </a:r>
                <a:r>
                  <a:rPr lang="en-US" dirty="0">
                    <a:solidFill>
                      <a:schemeClr val="tx1"/>
                    </a:solidFill>
                  </a:rPr>
                  <a:t>. Can we train agents to infer the causal structure of the environment? Can they select informative interventions? (Dasgupta et al, 2019)  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Google Shape;67;p15">
                <a:extLst>
                  <a:ext uri="{FF2B5EF4-FFF2-40B4-BE49-F238E27FC236}">
                    <a16:creationId xmlns:a16="http://schemas.microsoft.com/office/drawing/2014/main" id="{52C5E704-1B8B-E142-92F9-78D2C120C06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990707"/>
                <a:ext cx="8520600" cy="2766159"/>
              </a:xfrm>
              <a:prstGeom prst="rect">
                <a:avLst/>
              </a:prstGeom>
              <a:blipFill>
                <a:blip r:embed="rId2"/>
                <a:stretch>
                  <a:fillRect l="-447" r="-745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678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08F9-988D-0941-B08E-AD10AE4AC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39" y="3918712"/>
            <a:ext cx="8520600" cy="572700"/>
          </a:xfrm>
        </p:spPr>
        <p:txBody>
          <a:bodyPr/>
          <a:lstStyle/>
          <a:p>
            <a:pPr algn="ctr"/>
            <a:r>
              <a:rPr lang="en-AE" dirty="0"/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F2FFC-A665-2C48-ACA7-3AA10C6EA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320" y="516088"/>
            <a:ext cx="4167359" cy="18583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918A7-3B92-C546-BB3C-503EE8C4F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320" y="2348035"/>
            <a:ext cx="4167359" cy="106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24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698" y="0"/>
            <a:ext cx="517414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Introducing </a:t>
            </a:r>
            <a:r>
              <a:rPr lang="en" dirty="0" err="1">
                <a:latin typeface="Consolas" panose="020B0609020204030204" pitchFamily="49" charset="0"/>
                <a:cs typeface="Consolas" panose="020B0609020204030204" pitchFamily="49" charset="0"/>
              </a:rPr>
              <a:t>BlockbusterNet</a:t>
            </a:r>
            <a:endParaRPr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Graphic 5" descr="Burger and drink">
            <a:extLst>
              <a:ext uri="{FF2B5EF4-FFF2-40B4-BE49-F238E27FC236}">
                <a16:creationId xmlns:a16="http://schemas.microsoft.com/office/drawing/2014/main" id="{1D65ED4E-39FB-C84D-BBB8-60883992C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5223" y="3928713"/>
            <a:ext cx="684621" cy="6846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A780DD-3FC9-3143-820B-65B490DD2D9F}"/>
              </a:ext>
            </a:extLst>
          </p:cNvPr>
          <p:cNvSpPr txBox="1"/>
          <p:nvPr/>
        </p:nvSpPr>
        <p:spPr>
          <a:xfrm>
            <a:off x="4530643" y="4144857"/>
            <a:ext cx="201978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AE" sz="2700" dirty="0"/>
              <a:t>=</a:t>
            </a:r>
          </a:p>
        </p:txBody>
      </p:sp>
      <p:pic>
        <p:nvPicPr>
          <p:cNvPr id="19" name="Graphic 18" descr="Connections">
            <a:extLst>
              <a:ext uri="{FF2B5EF4-FFF2-40B4-BE49-F238E27FC236}">
                <a16:creationId xmlns:a16="http://schemas.microsoft.com/office/drawing/2014/main" id="{B2227E09-13AE-D747-94CF-D9AB5E913F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89157" y="1686555"/>
            <a:ext cx="914400" cy="914400"/>
          </a:xfrm>
          <a:prstGeom prst="rect">
            <a:avLst/>
          </a:prstGeom>
        </p:spPr>
      </p:pic>
      <p:pic>
        <p:nvPicPr>
          <p:cNvPr id="21" name="Graphic 20" descr="Cupcake">
            <a:extLst>
              <a:ext uri="{FF2B5EF4-FFF2-40B4-BE49-F238E27FC236}">
                <a16:creationId xmlns:a16="http://schemas.microsoft.com/office/drawing/2014/main" id="{7054DA40-B729-EA42-B6A4-8588EED2CD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79996" y="1786287"/>
            <a:ext cx="579748" cy="579748"/>
          </a:xfrm>
          <a:prstGeom prst="rect">
            <a:avLst/>
          </a:prstGeom>
        </p:spPr>
      </p:pic>
      <p:pic>
        <p:nvPicPr>
          <p:cNvPr id="23" name="Graphic 22" descr="Whole pizza">
            <a:extLst>
              <a:ext uri="{FF2B5EF4-FFF2-40B4-BE49-F238E27FC236}">
                <a16:creationId xmlns:a16="http://schemas.microsoft.com/office/drawing/2014/main" id="{3655162B-11A5-8146-A856-A1F6B7B5AB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82906" y="2543190"/>
            <a:ext cx="572089" cy="572089"/>
          </a:xfrm>
          <a:prstGeom prst="rect">
            <a:avLst/>
          </a:prstGeom>
        </p:spPr>
      </p:pic>
      <p:pic>
        <p:nvPicPr>
          <p:cNvPr id="26" name="Graphic 25" descr="Burger and drink">
            <a:extLst>
              <a:ext uri="{FF2B5EF4-FFF2-40B4-BE49-F238E27FC236}">
                <a16:creationId xmlns:a16="http://schemas.microsoft.com/office/drawing/2014/main" id="{7F5CD184-7694-BB44-AE9D-8AE135B4E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7781" y="872476"/>
            <a:ext cx="684621" cy="684621"/>
          </a:xfrm>
          <a:prstGeom prst="rect">
            <a:avLst/>
          </a:prstGeom>
        </p:spPr>
      </p:pic>
      <p:pic>
        <p:nvPicPr>
          <p:cNvPr id="25" name="Graphic 24" descr="Single gear">
            <a:extLst>
              <a:ext uri="{FF2B5EF4-FFF2-40B4-BE49-F238E27FC236}">
                <a16:creationId xmlns:a16="http://schemas.microsoft.com/office/drawing/2014/main" id="{AC59219E-CDB4-CB4F-A4C2-B0FAFC0D14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89961" y="1858066"/>
            <a:ext cx="579748" cy="57974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7CB031-4AC9-D943-8F63-EADA1B3923AA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3003557" y="2143755"/>
            <a:ext cx="686404" cy="4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1FB5BA7-F797-0C48-A1B1-10B6719287C9}"/>
              </a:ext>
            </a:extLst>
          </p:cNvPr>
          <p:cNvCxnSpPr>
            <a:stCxn id="25" idx="3"/>
          </p:cNvCxnSpPr>
          <p:nvPr/>
        </p:nvCxnSpPr>
        <p:spPr>
          <a:xfrm flipV="1">
            <a:off x="4269709" y="1611045"/>
            <a:ext cx="828072" cy="53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949EDD7-DA0C-C042-8B2A-2B0CF4F3B114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269709" y="2147940"/>
            <a:ext cx="999242" cy="11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A86E0F6-EFFC-AF4A-ACE3-9CDBD1BCAEA7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269709" y="2147940"/>
            <a:ext cx="641023" cy="562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458BA8E-4238-7F42-9668-284520A46F48}"/>
                  </a:ext>
                </a:extLst>
              </p:cNvPr>
              <p:cNvSpPr txBox="1"/>
              <p:nvPr/>
            </p:nvSpPr>
            <p:spPr>
              <a:xfrm>
                <a:off x="5669870" y="1263777"/>
                <a:ext cx="8200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=0.992</m:t>
                      </m:r>
                    </m:oMath>
                  </m:oMathPara>
                </a14:m>
                <a:endParaRPr lang="en-AE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458BA8E-4238-7F42-9668-284520A46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870" y="1263777"/>
                <a:ext cx="820096" cy="215444"/>
              </a:xfrm>
              <a:prstGeom prst="rect">
                <a:avLst/>
              </a:prstGeom>
              <a:blipFill>
                <a:blip r:embed="rId13"/>
                <a:stretch>
                  <a:fillRect l="-3030" r="-3030" b="-29412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D15D49-9EB3-7547-BB88-E6ED40871418}"/>
                  </a:ext>
                </a:extLst>
              </p:cNvPr>
              <p:cNvSpPr txBox="1"/>
              <p:nvPr/>
            </p:nvSpPr>
            <p:spPr>
              <a:xfrm>
                <a:off x="5929851" y="2123068"/>
                <a:ext cx="8200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=0.002</m:t>
                      </m:r>
                    </m:oMath>
                  </m:oMathPara>
                </a14:m>
                <a:endParaRPr lang="en-AE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D15D49-9EB3-7547-BB88-E6ED40871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851" y="2123068"/>
                <a:ext cx="820096" cy="215444"/>
              </a:xfrm>
              <a:prstGeom prst="rect">
                <a:avLst/>
              </a:prstGeom>
              <a:blipFill>
                <a:blip r:embed="rId14"/>
                <a:stretch>
                  <a:fillRect l="-4615" r="-3077" b="-27778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DB1817-FB6C-5B44-8863-8F3371135BC6}"/>
                  </a:ext>
                </a:extLst>
              </p:cNvPr>
              <p:cNvSpPr txBox="1"/>
              <p:nvPr/>
            </p:nvSpPr>
            <p:spPr>
              <a:xfrm>
                <a:off x="5440091" y="2984553"/>
                <a:ext cx="8200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=0.006</m:t>
                      </m:r>
                    </m:oMath>
                  </m:oMathPara>
                </a14:m>
                <a:endParaRPr lang="en-AE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DB1817-FB6C-5B44-8863-8F3371135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091" y="2984553"/>
                <a:ext cx="820096" cy="215444"/>
              </a:xfrm>
              <a:prstGeom prst="rect">
                <a:avLst/>
              </a:prstGeom>
              <a:blipFill>
                <a:blip r:embed="rId15"/>
                <a:stretch>
                  <a:fillRect l="-3030" r="-3030" b="-27778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27E0F6D9-AA84-5041-B6DE-8F54B14872FD}"/>
              </a:ext>
            </a:extLst>
          </p:cNvPr>
          <p:cNvSpPr txBox="1"/>
          <p:nvPr/>
        </p:nvSpPr>
        <p:spPr>
          <a:xfrm>
            <a:off x="3505394" y="2474854"/>
            <a:ext cx="999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200" dirty="0"/>
              <a:t>Blockbuster algorithm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52A9F6-B45C-E445-8F06-2AFF586FB28A}"/>
              </a:ext>
            </a:extLst>
          </p:cNvPr>
          <p:cNvSpPr txBox="1"/>
          <p:nvPr/>
        </p:nvSpPr>
        <p:spPr>
          <a:xfrm>
            <a:off x="2226201" y="2630610"/>
            <a:ext cx="710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200" dirty="0">
                <a:solidFill>
                  <a:schemeClr val="bg2"/>
                </a:solidFill>
              </a:rPr>
              <a:t>Social signals</a:t>
            </a:r>
          </a:p>
        </p:txBody>
      </p:sp>
      <p:pic>
        <p:nvPicPr>
          <p:cNvPr id="41" name="Graphic 40" descr="Thumbs up sign">
            <a:extLst>
              <a:ext uri="{FF2B5EF4-FFF2-40B4-BE49-F238E27FC236}">
                <a16:creationId xmlns:a16="http://schemas.microsoft.com/office/drawing/2014/main" id="{2EAA7A90-4BBA-C243-8D6A-D907F29E07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V="1">
            <a:off x="4860219" y="4110756"/>
            <a:ext cx="625629" cy="62562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515D7B6-2ADA-C44E-B7EB-B42D3041627B}"/>
              </a:ext>
            </a:extLst>
          </p:cNvPr>
          <p:cNvSpPr txBox="1"/>
          <p:nvPr/>
        </p:nvSpPr>
        <p:spPr>
          <a:xfrm>
            <a:off x="3022243" y="4144857"/>
            <a:ext cx="684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800" b="1" dirty="0"/>
              <a:t>But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A3C1A-5D53-B04A-9CD9-31FBBF65105B}"/>
              </a:ext>
            </a:extLst>
          </p:cNvPr>
          <p:cNvSpPr txBox="1"/>
          <p:nvPr/>
        </p:nvSpPr>
        <p:spPr>
          <a:xfrm>
            <a:off x="6489966" y="1263777"/>
            <a:ext cx="9759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000" dirty="0">
                <a:solidFill>
                  <a:schemeClr val="accent5"/>
                </a:solidFill>
              </a:rPr>
              <a:t>Ground truth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213412" y="-1901"/>
            <a:ext cx="87846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Since </a:t>
            </a:r>
            <a:r>
              <a:rPr lang="en" dirty="0" err="1">
                <a:latin typeface="Consolas" panose="020B0609020204030204" pitchFamily="49" charset="0"/>
                <a:cs typeface="Consolas" panose="020B0609020204030204" pitchFamily="49" charset="0"/>
              </a:rPr>
              <a:t>BlockbusterNet</a:t>
            </a:r>
            <a:r>
              <a:rPr lang="en" dirty="0"/>
              <a:t> is so accurate… is this likely?</a:t>
            </a:r>
            <a:endParaRPr dirty="0"/>
          </a:p>
        </p:txBody>
      </p:sp>
      <p:pic>
        <p:nvPicPr>
          <p:cNvPr id="22" name="Graphic 21" descr="Connections">
            <a:extLst>
              <a:ext uri="{FF2B5EF4-FFF2-40B4-BE49-F238E27FC236}">
                <a16:creationId xmlns:a16="http://schemas.microsoft.com/office/drawing/2014/main" id="{17B4A786-A528-2D46-96A3-AFDD28456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940" y="2091907"/>
            <a:ext cx="914400" cy="914400"/>
          </a:xfrm>
          <a:prstGeom prst="rect">
            <a:avLst/>
          </a:prstGeom>
        </p:spPr>
      </p:pic>
      <p:pic>
        <p:nvPicPr>
          <p:cNvPr id="24" name="Graphic 23" descr="Cupcake">
            <a:extLst>
              <a:ext uri="{FF2B5EF4-FFF2-40B4-BE49-F238E27FC236}">
                <a16:creationId xmlns:a16="http://schemas.microsoft.com/office/drawing/2014/main" id="{FE2239C2-2306-BE44-AF7F-A15C9B1A44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6779" y="2191639"/>
            <a:ext cx="579748" cy="579748"/>
          </a:xfrm>
          <a:prstGeom prst="rect">
            <a:avLst/>
          </a:prstGeom>
        </p:spPr>
      </p:pic>
      <p:pic>
        <p:nvPicPr>
          <p:cNvPr id="27" name="Graphic 26" descr="Whole pizza">
            <a:extLst>
              <a:ext uri="{FF2B5EF4-FFF2-40B4-BE49-F238E27FC236}">
                <a16:creationId xmlns:a16="http://schemas.microsoft.com/office/drawing/2014/main" id="{29BF1373-03DB-7943-8B06-93E536D109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29689" y="2948542"/>
            <a:ext cx="572089" cy="572089"/>
          </a:xfrm>
          <a:prstGeom prst="rect">
            <a:avLst/>
          </a:prstGeom>
        </p:spPr>
      </p:pic>
      <p:pic>
        <p:nvPicPr>
          <p:cNvPr id="29" name="Graphic 28" descr="Burger and drink">
            <a:extLst>
              <a:ext uri="{FF2B5EF4-FFF2-40B4-BE49-F238E27FC236}">
                <a16:creationId xmlns:a16="http://schemas.microsoft.com/office/drawing/2014/main" id="{4F2A3D9F-EFF5-0948-86D4-1D4F3C5E94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44564" y="1277828"/>
            <a:ext cx="684621" cy="684621"/>
          </a:xfrm>
          <a:prstGeom prst="rect">
            <a:avLst/>
          </a:prstGeom>
        </p:spPr>
      </p:pic>
      <p:pic>
        <p:nvPicPr>
          <p:cNvPr id="31" name="Graphic 30" descr="Single gear">
            <a:extLst>
              <a:ext uri="{FF2B5EF4-FFF2-40B4-BE49-F238E27FC236}">
                <a16:creationId xmlns:a16="http://schemas.microsoft.com/office/drawing/2014/main" id="{F69B1AA7-F068-D14A-A807-829017EA8D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36744" y="2263418"/>
            <a:ext cx="579748" cy="579748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1D745D-4E76-974F-B2F1-74FE3DAE651B}"/>
              </a:ext>
            </a:extLst>
          </p:cNvPr>
          <p:cNvCxnSpPr>
            <a:stCxn id="22" idx="3"/>
            <a:endCxn id="31" idx="1"/>
          </p:cNvCxnSpPr>
          <p:nvPr/>
        </p:nvCxnSpPr>
        <p:spPr>
          <a:xfrm>
            <a:off x="1450340" y="2549107"/>
            <a:ext cx="686404" cy="4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397F832-026F-2049-94B0-767282ED8A17}"/>
              </a:ext>
            </a:extLst>
          </p:cNvPr>
          <p:cNvCxnSpPr>
            <a:stCxn id="31" idx="3"/>
          </p:cNvCxnSpPr>
          <p:nvPr/>
        </p:nvCxnSpPr>
        <p:spPr>
          <a:xfrm flipV="1">
            <a:off x="2716492" y="2016397"/>
            <a:ext cx="828072" cy="53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DDF8763-B139-6047-A525-0AD8F09B48A4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2716492" y="2553292"/>
            <a:ext cx="999242" cy="11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6C75F4E-7D1B-FD4C-9482-AC62408AB1BE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2716492" y="2553292"/>
            <a:ext cx="641023" cy="562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B798D6-15AB-DE43-9349-39B653CF2EDB}"/>
                  </a:ext>
                </a:extLst>
              </p:cNvPr>
              <p:cNvSpPr txBox="1"/>
              <p:nvPr/>
            </p:nvSpPr>
            <p:spPr>
              <a:xfrm>
                <a:off x="3591730" y="1911489"/>
                <a:ext cx="8200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=0.992</m:t>
                      </m:r>
                    </m:oMath>
                  </m:oMathPara>
                </a14:m>
                <a:endParaRPr lang="en-AE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B798D6-15AB-DE43-9349-39B653CF2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730" y="1911489"/>
                <a:ext cx="820096" cy="215444"/>
              </a:xfrm>
              <a:prstGeom prst="rect">
                <a:avLst/>
              </a:prstGeom>
              <a:blipFill>
                <a:blip r:embed="rId13"/>
                <a:stretch>
                  <a:fillRect l="-4615" r="-3077" b="-29412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A08CFAB-C506-9544-A553-AE434499564E}"/>
                  </a:ext>
                </a:extLst>
              </p:cNvPr>
              <p:cNvSpPr txBox="1"/>
              <p:nvPr/>
            </p:nvSpPr>
            <p:spPr>
              <a:xfrm>
                <a:off x="3819137" y="2701675"/>
                <a:ext cx="8200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=0.002</m:t>
                      </m:r>
                    </m:oMath>
                  </m:oMathPara>
                </a14:m>
                <a:endParaRPr lang="en-AE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A08CFAB-C506-9544-A553-AE4344995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137" y="2701675"/>
                <a:ext cx="820096" cy="215444"/>
              </a:xfrm>
              <a:prstGeom prst="rect">
                <a:avLst/>
              </a:prstGeom>
              <a:blipFill>
                <a:blip r:embed="rId14"/>
                <a:stretch>
                  <a:fillRect l="-4615" r="-3077" b="-27778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E9F546-3032-1C4C-97D9-4E2E11B174FF}"/>
                  </a:ext>
                </a:extLst>
              </p:cNvPr>
              <p:cNvSpPr txBox="1"/>
              <p:nvPr/>
            </p:nvSpPr>
            <p:spPr>
              <a:xfrm>
                <a:off x="3357515" y="3537936"/>
                <a:ext cx="8200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=0.006</m:t>
                      </m:r>
                    </m:oMath>
                  </m:oMathPara>
                </a14:m>
                <a:endParaRPr lang="en-AE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E9F546-3032-1C4C-97D9-4E2E11B17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515" y="3537936"/>
                <a:ext cx="820096" cy="215444"/>
              </a:xfrm>
              <a:prstGeom prst="rect">
                <a:avLst/>
              </a:prstGeom>
              <a:blipFill>
                <a:blip r:embed="rId15"/>
                <a:stretch>
                  <a:fillRect l="-4615" r="-3077" b="-22222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43CAAFD0-5B74-824A-85D6-3E93C2C1ABF7}"/>
              </a:ext>
            </a:extLst>
          </p:cNvPr>
          <p:cNvSpPr txBox="1"/>
          <p:nvPr/>
        </p:nvSpPr>
        <p:spPr>
          <a:xfrm>
            <a:off x="1952177" y="2880206"/>
            <a:ext cx="999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200" dirty="0"/>
              <a:t>Blockbuster algorithm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407D701-2A6A-9149-876E-8F54D10F56FC}"/>
              </a:ext>
            </a:extLst>
          </p:cNvPr>
          <p:cNvSpPr txBox="1"/>
          <p:nvPr/>
        </p:nvSpPr>
        <p:spPr>
          <a:xfrm>
            <a:off x="672984" y="3035962"/>
            <a:ext cx="710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200" dirty="0">
                <a:solidFill>
                  <a:schemeClr val="bg2"/>
                </a:solidFill>
              </a:rPr>
              <a:t>Social signals</a:t>
            </a:r>
          </a:p>
        </p:txBody>
      </p:sp>
      <p:pic>
        <p:nvPicPr>
          <p:cNvPr id="49" name="Graphic 48" descr="Connections">
            <a:extLst>
              <a:ext uri="{FF2B5EF4-FFF2-40B4-BE49-F238E27FC236}">
                <a16:creationId xmlns:a16="http://schemas.microsoft.com/office/drawing/2014/main" id="{8A36BD24-4B5C-F04E-A6E9-531A616720F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09747" y="2189679"/>
            <a:ext cx="914400" cy="9144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F02E354-E68D-8244-B678-534F96C44634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4411826" y="2019211"/>
            <a:ext cx="729235" cy="328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23DE5C-6F57-4741-9B20-26AE768CB4D5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4639233" y="2670253"/>
            <a:ext cx="501828" cy="139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8A72FB-A864-2A49-B00F-BD04011C5C89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4177611" y="3035964"/>
            <a:ext cx="856303" cy="60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3D67343-A7BF-6348-8F13-A5D68D743A6D}"/>
              </a:ext>
            </a:extLst>
          </p:cNvPr>
          <p:cNvSpPr txBox="1"/>
          <p:nvPr/>
        </p:nvSpPr>
        <p:spPr>
          <a:xfrm>
            <a:off x="5311644" y="3127201"/>
            <a:ext cx="912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200" dirty="0">
                <a:solidFill>
                  <a:schemeClr val="bg2"/>
                </a:solidFill>
              </a:rPr>
              <a:t>Tampered social signals</a:t>
            </a:r>
          </a:p>
        </p:txBody>
      </p:sp>
      <p:pic>
        <p:nvPicPr>
          <p:cNvPr id="51" name="Graphic 50" descr="Cupcake">
            <a:extLst>
              <a:ext uri="{FF2B5EF4-FFF2-40B4-BE49-F238E27FC236}">
                <a16:creationId xmlns:a16="http://schemas.microsoft.com/office/drawing/2014/main" id="{333717BA-F14C-6143-BCF9-396BED9AD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40156" y="2211791"/>
            <a:ext cx="579748" cy="579748"/>
          </a:xfrm>
          <a:prstGeom prst="rect">
            <a:avLst/>
          </a:prstGeom>
        </p:spPr>
      </p:pic>
      <p:pic>
        <p:nvPicPr>
          <p:cNvPr id="52" name="Graphic 51" descr="Whole pizza">
            <a:extLst>
              <a:ext uri="{FF2B5EF4-FFF2-40B4-BE49-F238E27FC236}">
                <a16:creationId xmlns:a16="http://schemas.microsoft.com/office/drawing/2014/main" id="{2BEE7AB5-A1C1-2E4A-A625-CAA134BE8F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43066" y="2968694"/>
            <a:ext cx="572089" cy="572089"/>
          </a:xfrm>
          <a:prstGeom prst="rect">
            <a:avLst/>
          </a:prstGeom>
        </p:spPr>
      </p:pic>
      <p:pic>
        <p:nvPicPr>
          <p:cNvPr id="53" name="Graphic 52" descr="Burger and drink">
            <a:extLst>
              <a:ext uri="{FF2B5EF4-FFF2-40B4-BE49-F238E27FC236}">
                <a16:creationId xmlns:a16="http://schemas.microsoft.com/office/drawing/2014/main" id="{C5703290-7520-9C4D-9E8E-54959D3093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57941" y="1297980"/>
            <a:ext cx="684621" cy="68462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E275AFA-178E-DF46-BB08-9D0DD643A0A2}"/>
              </a:ext>
            </a:extLst>
          </p:cNvPr>
          <p:cNvCxnSpPr/>
          <p:nvPr/>
        </p:nvCxnSpPr>
        <p:spPr>
          <a:xfrm flipV="1">
            <a:off x="6229869" y="2036549"/>
            <a:ext cx="828072" cy="53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4755979-9E2B-E94C-A369-147EE240C75B}"/>
              </a:ext>
            </a:extLst>
          </p:cNvPr>
          <p:cNvCxnSpPr>
            <a:cxnSpLocks/>
          </p:cNvCxnSpPr>
          <p:nvPr/>
        </p:nvCxnSpPr>
        <p:spPr>
          <a:xfrm>
            <a:off x="6229869" y="2573444"/>
            <a:ext cx="999242" cy="11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20DB726-3D59-F841-9186-4BB65D584C26}"/>
              </a:ext>
            </a:extLst>
          </p:cNvPr>
          <p:cNvCxnSpPr>
            <a:cxnSpLocks/>
          </p:cNvCxnSpPr>
          <p:nvPr/>
        </p:nvCxnSpPr>
        <p:spPr>
          <a:xfrm>
            <a:off x="6229869" y="2573444"/>
            <a:ext cx="641023" cy="562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D271AE8-936F-5946-B3D2-858514C44F67}"/>
                  </a:ext>
                </a:extLst>
              </p:cNvPr>
              <p:cNvSpPr txBox="1"/>
              <p:nvPr/>
            </p:nvSpPr>
            <p:spPr>
              <a:xfrm>
                <a:off x="7105107" y="1931641"/>
                <a:ext cx="8200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=0.002</m:t>
                      </m:r>
                    </m:oMath>
                  </m:oMathPara>
                </a14:m>
                <a:endParaRPr lang="en-A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D271AE8-936F-5946-B3D2-858514C44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107" y="1931641"/>
                <a:ext cx="820096" cy="215444"/>
              </a:xfrm>
              <a:prstGeom prst="rect">
                <a:avLst/>
              </a:prstGeom>
              <a:blipFill>
                <a:blip r:embed="rId18"/>
                <a:stretch>
                  <a:fillRect l="-3030" r="-3030" b="-27778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AC350D4-758B-6C42-B8CF-AD6AD46AA3FB}"/>
                  </a:ext>
                </a:extLst>
              </p:cNvPr>
              <p:cNvSpPr txBox="1"/>
              <p:nvPr/>
            </p:nvSpPr>
            <p:spPr>
              <a:xfrm>
                <a:off x="7332514" y="2721827"/>
                <a:ext cx="8200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=0.992</m:t>
                      </m:r>
                    </m:oMath>
                  </m:oMathPara>
                </a14:m>
                <a:endParaRPr lang="en-AE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AC350D4-758B-6C42-B8CF-AD6AD46AA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514" y="2721827"/>
                <a:ext cx="820096" cy="215444"/>
              </a:xfrm>
              <a:prstGeom prst="rect">
                <a:avLst/>
              </a:prstGeom>
              <a:blipFill>
                <a:blip r:embed="rId19"/>
                <a:stretch>
                  <a:fillRect l="-3030" r="-3030" b="-27778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45EA8DC-DD5A-5C46-B046-49B1070EC2F9}"/>
                  </a:ext>
                </a:extLst>
              </p:cNvPr>
              <p:cNvSpPr txBox="1"/>
              <p:nvPr/>
            </p:nvSpPr>
            <p:spPr>
              <a:xfrm>
                <a:off x="6870892" y="3558088"/>
                <a:ext cx="8200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=0.006</m:t>
                      </m:r>
                    </m:oMath>
                  </m:oMathPara>
                </a14:m>
                <a:endParaRPr lang="en-AE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45EA8DC-DD5A-5C46-B046-49B1070EC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892" y="3558088"/>
                <a:ext cx="820096" cy="215444"/>
              </a:xfrm>
              <a:prstGeom prst="rect">
                <a:avLst/>
              </a:prstGeom>
              <a:blipFill>
                <a:blip r:embed="rId20"/>
                <a:stretch>
                  <a:fillRect l="-3030" r="-3030" b="-27778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1A8CDBFC-951D-FA4E-9CE6-635C0D1CD592}"/>
              </a:ext>
            </a:extLst>
          </p:cNvPr>
          <p:cNvSpPr txBox="1"/>
          <p:nvPr/>
        </p:nvSpPr>
        <p:spPr>
          <a:xfrm>
            <a:off x="2375712" y="4048900"/>
            <a:ext cx="801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b="1" dirty="0"/>
              <a:t>Model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785508-7727-8941-B111-93025D2C4293}"/>
              </a:ext>
            </a:extLst>
          </p:cNvPr>
          <p:cNvSpPr txBox="1"/>
          <p:nvPr/>
        </p:nvSpPr>
        <p:spPr>
          <a:xfrm>
            <a:off x="5268056" y="4048900"/>
            <a:ext cx="999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b="1" dirty="0"/>
              <a:t>Intervene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8472C55-AC05-424E-AE0A-E828118BF890}"/>
              </a:ext>
            </a:extLst>
          </p:cNvPr>
          <p:cNvSpPr txBox="1"/>
          <p:nvPr/>
        </p:nvSpPr>
        <p:spPr>
          <a:xfrm>
            <a:off x="7130409" y="4048899"/>
            <a:ext cx="999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b="1" dirty="0"/>
              <a:t>Measure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87213B-1894-9447-879B-8BEBD89EBFD8}"/>
              </a:ext>
            </a:extLst>
          </p:cNvPr>
          <p:cNvCxnSpPr/>
          <p:nvPr/>
        </p:nvCxnSpPr>
        <p:spPr>
          <a:xfrm>
            <a:off x="4776443" y="1086967"/>
            <a:ext cx="0" cy="3242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BC8B1C8-E1ED-D74B-A008-E2BDDBF10B30}"/>
              </a:ext>
            </a:extLst>
          </p:cNvPr>
          <p:cNvCxnSpPr/>
          <p:nvPr/>
        </p:nvCxnSpPr>
        <p:spPr>
          <a:xfrm>
            <a:off x="6604822" y="1118414"/>
            <a:ext cx="0" cy="3242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51DC7E6-C6D7-0641-9463-CC787E311A2B}"/>
              </a:ext>
            </a:extLst>
          </p:cNvPr>
          <p:cNvSpPr txBox="1"/>
          <p:nvPr/>
        </p:nvSpPr>
        <p:spPr>
          <a:xfrm>
            <a:off x="3632856" y="4739855"/>
            <a:ext cx="169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800" i="1" dirty="0"/>
              <a:t>God Complex</a:t>
            </a:r>
          </a:p>
        </p:txBody>
      </p:sp>
    </p:spTree>
    <p:extLst>
      <p:ext uri="{BB962C8B-B14F-4D97-AF65-F5344CB8AC3E}">
        <p14:creationId xmlns:p14="http://schemas.microsoft.com/office/powerpoint/2010/main" val="1005648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699" y="0"/>
            <a:ext cx="287042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 is this likely?</a:t>
            </a:r>
            <a:endParaRPr dirty="0"/>
          </a:p>
        </p:txBody>
      </p:sp>
      <p:pic>
        <p:nvPicPr>
          <p:cNvPr id="22" name="Graphic 21" descr="Connections">
            <a:extLst>
              <a:ext uri="{FF2B5EF4-FFF2-40B4-BE49-F238E27FC236}">
                <a16:creationId xmlns:a16="http://schemas.microsoft.com/office/drawing/2014/main" id="{17B4A786-A528-2D46-96A3-AFDD28456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818" y="1564006"/>
            <a:ext cx="914400" cy="914400"/>
          </a:xfrm>
          <a:prstGeom prst="rect">
            <a:avLst/>
          </a:prstGeom>
        </p:spPr>
      </p:pic>
      <p:pic>
        <p:nvPicPr>
          <p:cNvPr id="24" name="Graphic 23" descr="Cupcake">
            <a:extLst>
              <a:ext uri="{FF2B5EF4-FFF2-40B4-BE49-F238E27FC236}">
                <a16:creationId xmlns:a16="http://schemas.microsoft.com/office/drawing/2014/main" id="{FE2239C2-2306-BE44-AF7F-A15C9B1A44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13657" y="1663738"/>
            <a:ext cx="579748" cy="579748"/>
          </a:xfrm>
          <a:prstGeom prst="rect">
            <a:avLst/>
          </a:prstGeom>
        </p:spPr>
      </p:pic>
      <p:pic>
        <p:nvPicPr>
          <p:cNvPr id="27" name="Graphic 26" descr="Whole pizza">
            <a:extLst>
              <a:ext uri="{FF2B5EF4-FFF2-40B4-BE49-F238E27FC236}">
                <a16:creationId xmlns:a16="http://schemas.microsoft.com/office/drawing/2014/main" id="{29BF1373-03DB-7943-8B06-93E536D109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16567" y="2420641"/>
            <a:ext cx="572089" cy="572089"/>
          </a:xfrm>
          <a:prstGeom prst="rect">
            <a:avLst/>
          </a:prstGeom>
        </p:spPr>
      </p:pic>
      <p:pic>
        <p:nvPicPr>
          <p:cNvPr id="29" name="Graphic 28" descr="Burger and drink">
            <a:extLst>
              <a:ext uri="{FF2B5EF4-FFF2-40B4-BE49-F238E27FC236}">
                <a16:creationId xmlns:a16="http://schemas.microsoft.com/office/drawing/2014/main" id="{4F2A3D9F-EFF5-0948-86D4-1D4F3C5E94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31442" y="749927"/>
            <a:ext cx="684621" cy="684621"/>
          </a:xfrm>
          <a:prstGeom prst="rect">
            <a:avLst/>
          </a:prstGeom>
        </p:spPr>
      </p:pic>
      <p:pic>
        <p:nvPicPr>
          <p:cNvPr id="31" name="Graphic 30" descr="Single gear">
            <a:extLst>
              <a:ext uri="{FF2B5EF4-FFF2-40B4-BE49-F238E27FC236}">
                <a16:creationId xmlns:a16="http://schemas.microsoft.com/office/drawing/2014/main" id="{F69B1AA7-F068-D14A-A807-829017EA8D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3622" y="1735517"/>
            <a:ext cx="579748" cy="579748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1D745D-4E76-974F-B2F1-74FE3DAE651B}"/>
              </a:ext>
            </a:extLst>
          </p:cNvPr>
          <p:cNvCxnSpPr>
            <a:stCxn id="22" idx="3"/>
            <a:endCxn id="31" idx="1"/>
          </p:cNvCxnSpPr>
          <p:nvPr/>
        </p:nvCxnSpPr>
        <p:spPr>
          <a:xfrm>
            <a:off x="1337218" y="2021206"/>
            <a:ext cx="686404" cy="4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397F832-026F-2049-94B0-767282ED8A17}"/>
              </a:ext>
            </a:extLst>
          </p:cNvPr>
          <p:cNvCxnSpPr>
            <a:stCxn id="31" idx="3"/>
          </p:cNvCxnSpPr>
          <p:nvPr/>
        </p:nvCxnSpPr>
        <p:spPr>
          <a:xfrm flipV="1">
            <a:off x="2603370" y="1488496"/>
            <a:ext cx="828072" cy="53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DDF8763-B139-6047-A525-0AD8F09B48A4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2603370" y="2025391"/>
            <a:ext cx="999242" cy="11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6C75F4E-7D1B-FD4C-9482-AC62408AB1BE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2603370" y="2025391"/>
            <a:ext cx="641023" cy="562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B798D6-15AB-DE43-9349-39B653CF2EDB}"/>
                  </a:ext>
                </a:extLst>
              </p:cNvPr>
              <p:cNvSpPr txBox="1"/>
              <p:nvPr/>
            </p:nvSpPr>
            <p:spPr>
              <a:xfrm>
                <a:off x="3478608" y="1383588"/>
                <a:ext cx="8200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=0.992</m:t>
                      </m:r>
                    </m:oMath>
                  </m:oMathPara>
                </a14:m>
                <a:endParaRPr lang="en-AE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B798D6-15AB-DE43-9349-39B653CF2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608" y="1383588"/>
                <a:ext cx="820096" cy="215444"/>
              </a:xfrm>
              <a:prstGeom prst="rect">
                <a:avLst/>
              </a:prstGeom>
              <a:blipFill>
                <a:blip r:embed="rId13"/>
                <a:stretch>
                  <a:fillRect l="-4615" r="-3077" b="-27778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A08CFAB-C506-9544-A553-AE434499564E}"/>
                  </a:ext>
                </a:extLst>
              </p:cNvPr>
              <p:cNvSpPr txBox="1"/>
              <p:nvPr/>
            </p:nvSpPr>
            <p:spPr>
              <a:xfrm>
                <a:off x="3706015" y="2173774"/>
                <a:ext cx="8200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=0.002</m:t>
                      </m:r>
                    </m:oMath>
                  </m:oMathPara>
                </a14:m>
                <a:endParaRPr lang="en-AE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A08CFAB-C506-9544-A553-AE4344995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015" y="2173774"/>
                <a:ext cx="820096" cy="215444"/>
              </a:xfrm>
              <a:prstGeom prst="rect">
                <a:avLst/>
              </a:prstGeom>
              <a:blipFill>
                <a:blip r:embed="rId14"/>
                <a:stretch>
                  <a:fillRect l="-4615" r="-4615" b="-27778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E9F546-3032-1C4C-97D9-4E2E11B174FF}"/>
                  </a:ext>
                </a:extLst>
              </p:cNvPr>
              <p:cNvSpPr txBox="1"/>
              <p:nvPr/>
            </p:nvSpPr>
            <p:spPr>
              <a:xfrm>
                <a:off x="3244393" y="3010035"/>
                <a:ext cx="8200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=0.006</m:t>
                      </m:r>
                    </m:oMath>
                  </m:oMathPara>
                </a14:m>
                <a:endParaRPr lang="en-AE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8E9F546-3032-1C4C-97D9-4E2E11B17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393" y="3010035"/>
                <a:ext cx="820096" cy="215444"/>
              </a:xfrm>
              <a:prstGeom prst="rect">
                <a:avLst/>
              </a:prstGeom>
              <a:blipFill>
                <a:blip r:embed="rId15"/>
                <a:stretch>
                  <a:fillRect l="-3030" r="-3030" b="-27778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43CAAFD0-5B74-824A-85D6-3E93C2C1ABF7}"/>
              </a:ext>
            </a:extLst>
          </p:cNvPr>
          <p:cNvSpPr txBox="1"/>
          <p:nvPr/>
        </p:nvSpPr>
        <p:spPr>
          <a:xfrm>
            <a:off x="1839055" y="2352305"/>
            <a:ext cx="999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200" dirty="0"/>
              <a:t>Blockbuster algorithm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407D701-2A6A-9149-876E-8F54D10F56FC}"/>
              </a:ext>
            </a:extLst>
          </p:cNvPr>
          <p:cNvSpPr txBox="1"/>
          <p:nvPr/>
        </p:nvSpPr>
        <p:spPr>
          <a:xfrm>
            <a:off x="559862" y="2508061"/>
            <a:ext cx="710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200" dirty="0">
                <a:solidFill>
                  <a:schemeClr val="bg2"/>
                </a:solidFill>
              </a:rPr>
              <a:t>Social signals</a:t>
            </a:r>
          </a:p>
        </p:txBody>
      </p:sp>
      <p:pic>
        <p:nvPicPr>
          <p:cNvPr id="49" name="Graphic 48" descr="Connections">
            <a:extLst>
              <a:ext uri="{FF2B5EF4-FFF2-40B4-BE49-F238E27FC236}">
                <a16:creationId xmlns:a16="http://schemas.microsoft.com/office/drawing/2014/main" id="{8A36BD24-4B5C-F04E-A6E9-531A616720F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96625" y="1661778"/>
            <a:ext cx="914400" cy="9144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F02E354-E68D-8244-B678-534F96C44634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4298704" y="1491310"/>
            <a:ext cx="729235" cy="328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23DE5C-6F57-4741-9B20-26AE768CB4D5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4526111" y="2142352"/>
            <a:ext cx="501828" cy="139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8A72FB-A864-2A49-B00F-BD04011C5C89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4064489" y="2508063"/>
            <a:ext cx="856303" cy="60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3D67343-A7BF-6348-8F13-A5D68D743A6D}"/>
              </a:ext>
            </a:extLst>
          </p:cNvPr>
          <p:cNvSpPr txBox="1"/>
          <p:nvPr/>
        </p:nvSpPr>
        <p:spPr>
          <a:xfrm>
            <a:off x="5198522" y="2599300"/>
            <a:ext cx="912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200" dirty="0">
                <a:solidFill>
                  <a:schemeClr val="bg2"/>
                </a:solidFill>
              </a:rPr>
              <a:t>Tampered social signals</a:t>
            </a:r>
          </a:p>
        </p:txBody>
      </p:sp>
      <p:pic>
        <p:nvPicPr>
          <p:cNvPr id="51" name="Graphic 50" descr="Cupcake">
            <a:extLst>
              <a:ext uri="{FF2B5EF4-FFF2-40B4-BE49-F238E27FC236}">
                <a16:creationId xmlns:a16="http://schemas.microsoft.com/office/drawing/2014/main" id="{333717BA-F14C-6143-BCF9-396BED9AD7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7034" y="1683890"/>
            <a:ext cx="579748" cy="579748"/>
          </a:xfrm>
          <a:prstGeom prst="rect">
            <a:avLst/>
          </a:prstGeom>
        </p:spPr>
      </p:pic>
      <p:pic>
        <p:nvPicPr>
          <p:cNvPr id="52" name="Graphic 51" descr="Whole pizza">
            <a:extLst>
              <a:ext uri="{FF2B5EF4-FFF2-40B4-BE49-F238E27FC236}">
                <a16:creationId xmlns:a16="http://schemas.microsoft.com/office/drawing/2014/main" id="{2BEE7AB5-A1C1-2E4A-A625-CAA134BE8F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9944" y="2440793"/>
            <a:ext cx="572089" cy="572089"/>
          </a:xfrm>
          <a:prstGeom prst="rect">
            <a:avLst/>
          </a:prstGeom>
        </p:spPr>
      </p:pic>
      <p:pic>
        <p:nvPicPr>
          <p:cNvPr id="53" name="Graphic 52" descr="Burger and drink">
            <a:extLst>
              <a:ext uri="{FF2B5EF4-FFF2-40B4-BE49-F238E27FC236}">
                <a16:creationId xmlns:a16="http://schemas.microsoft.com/office/drawing/2014/main" id="{C5703290-7520-9C4D-9E8E-54959D3093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44819" y="770079"/>
            <a:ext cx="684621" cy="684621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E275AFA-178E-DF46-BB08-9D0DD643A0A2}"/>
              </a:ext>
            </a:extLst>
          </p:cNvPr>
          <p:cNvCxnSpPr/>
          <p:nvPr/>
        </p:nvCxnSpPr>
        <p:spPr>
          <a:xfrm flipV="1">
            <a:off x="6116747" y="1508648"/>
            <a:ext cx="828072" cy="536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4755979-9E2B-E94C-A369-147EE240C75B}"/>
              </a:ext>
            </a:extLst>
          </p:cNvPr>
          <p:cNvCxnSpPr>
            <a:cxnSpLocks/>
          </p:cNvCxnSpPr>
          <p:nvPr/>
        </p:nvCxnSpPr>
        <p:spPr>
          <a:xfrm>
            <a:off x="6116747" y="2045543"/>
            <a:ext cx="999242" cy="11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20DB726-3D59-F841-9186-4BB65D584C26}"/>
              </a:ext>
            </a:extLst>
          </p:cNvPr>
          <p:cNvCxnSpPr>
            <a:cxnSpLocks/>
          </p:cNvCxnSpPr>
          <p:nvPr/>
        </p:nvCxnSpPr>
        <p:spPr>
          <a:xfrm>
            <a:off x="6116747" y="2045543"/>
            <a:ext cx="641023" cy="562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D271AE8-936F-5946-B3D2-858514C44F67}"/>
                  </a:ext>
                </a:extLst>
              </p:cNvPr>
              <p:cNvSpPr txBox="1"/>
              <p:nvPr/>
            </p:nvSpPr>
            <p:spPr>
              <a:xfrm>
                <a:off x="6991985" y="1403740"/>
                <a:ext cx="8200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=0.402</m:t>
                      </m:r>
                    </m:oMath>
                  </m:oMathPara>
                </a14:m>
                <a:endParaRPr lang="en-A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D271AE8-936F-5946-B3D2-858514C44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985" y="1403740"/>
                <a:ext cx="820096" cy="215444"/>
              </a:xfrm>
              <a:prstGeom prst="rect">
                <a:avLst/>
              </a:prstGeom>
              <a:blipFill>
                <a:blip r:embed="rId18"/>
                <a:stretch>
                  <a:fillRect l="-4615" r="-3077" b="-29412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AC350D4-758B-6C42-B8CF-AD6AD46AA3FB}"/>
                  </a:ext>
                </a:extLst>
              </p:cNvPr>
              <p:cNvSpPr txBox="1"/>
              <p:nvPr/>
            </p:nvSpPr>
            <p:spPr>
              <a:xfrm>
                <a:off x="7219392" y="2193926"/>
                <a:ext cx="8200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=0.106</m:t>
                      </m:r>
                    </m:oMath>
                  </m:oMathPara>
                </a14:m>
                <a:endParaRPr lang="en-AE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AC350D4-758B-6C42-B8CF-AD6AD46AA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392" y="2193926"/>
                <a:ext cx="820096" cy="215444"/>
              </a:xfrm>
              <a:prstGeom prst="rect">
                <a:avLst/>
              </a:prstGeom>
              <a:blipFill>
                <a:blip r:embed="rId19"/>
                <a:stretch>
                  <a:fillRect l="-3030" r="-3030" b="-22222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45EA8DC-DD5A-5C46-B046-49B1070EC2F9}"/>
                  </a:ext>
                </a:extLst>
              </p:cNvPr>
              <p:cNvSpPr txBox="1"/>
              <p:nvPr/>
            </p:nvSpPr>
            <p:spPr>
              <a:xfrm>
                <a:off x="6757770" y="3030187"/>
                <a:ext cx="82009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=0.492</m:t>
                      </m:r>
                    </m:oMath>
                  </m:oMathPara>
                </a14:m>
                <a:endParaRPr lang="en-A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45EA8DC-DD5A-5C46-B046-49B1070EC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770" y="3030187"/>
                <a:ext cx="820096" cy="215444"/>
              </a:xfrm>
              <a:prstGeom prst="rect">
                <a:avLst/>
              </a:prstGeom>
              <a:blipFill>
                <a:blip r:embed="rId20"/>
                <a:stretch>
                  <a:fillRect l="-4545" r="-3030" b="-22222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1A8CDBFC-951D-FA4E-9CE6-635C0D1CD592}"/>
              </a:ext>
            </a:extLst>
          </p:cNvPr>
          <p:cNvSpPr txBox="1"/>
          <p:nvPr/>
        </p:nvSpPr>
        <p:spPr>
          <a:xfrm>
            <a:off x="2262590" y="3520999"/>
            <a:ext cx="801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b="1" dirty="0"/>
              <a:t>Model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785508-7727-8941-B111-93025D2C4293}"/>
              </a:ext>
            </a:extLst>
          </p:cNvPr>
          <p:cNvSpPr txBox="1"/>
          <p:nvPr/>
        </p:nvSpPr>
        <p:spPr>
          <a:xfrm>
            <a:off x="5154934" y="3520999"/>
            <a:ext cx="999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b="1" dirty="0"/>
              <a:t>Intervene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8472C55-AC05-424E-AE0A-E828118BF890}"/>
              </a:ext>
            </a:extLst>
          </p:cNvPr>
          <p:cNvSpPr txBox="1"/>
          <p:nvPr/>
        </p:nvSpPr>
        <p:spPr>
          <a:xfrm>
            <a:off x="7017287" y="3520998"/>
            <a:ext cx="999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b="1" dirty="0"/>
              <a:t>Measure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87213B-1894-9447-879B-8BEBD89EBFD8}"/>
              </a:ext>
            </a:extLst>
          </p:cNvPr>
          <p:cNvCxnSpPr/>
          <p:nvPr/>
        </p:nvCxnSpPr>
        <p:spPr>
          <a:xfrm>
            <a:off x="4663321" y="559066"/>
            <a:ext cx="0" cy="3242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BC8B1C8-E1ED-D74B-A008-E2BDDBF10B30}"/>
              </a:ext>
            </a:extLst>
          </p:cNvPr>
          <p:cNvCxnSpPr/>
          <p:nvPr/>
        </p:nvCxnSpPr>
        <p:spPr>
          <a:xfrm>
            <a:off x="6491700" y="590513"/>
            <a:ext cx="0" cy="3242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4E910A-A9B9-9143-8CE4-7EA9ACC9FF28}"/>
                  </a:ext>
                </a:extLst>
              </p:cNvPr>
              <p:cNvSpPr txBox="1"/>
              <p:nvPr/>
            </p:nvSpPr>
            <p:spPr>
              <a:xfrm>
                <a:off x="1531029" y="4228804"/>
                <a:ext cx="3302186" cy="789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700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sz="27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700" b="0" i="1" smtClean="0">
                          <a:latin typeface="Cambria Math" panose="02040503050406030204" pitchFamily="18" charset="0"/>
                        </a:rPr>
                        <m:t> ⟺</m:t>
                      </m:r>
                      <m:r>
                        <m:rPr>
                          <m:sty m:val="p"/>
                        </m:rPr>
                        <a:rPr lang="en-US" sz="27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7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7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7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7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27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AE" sz="27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D4E910A-A9B9-9143-8CE4-7EA9ACC9F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029" y="4228804"/>
                <a:ext cx="3302186" cy="789383"/>
              </a:xfrm>
              <a:prstGeom prst="rect">
                <a:avLst/>
              </a:prstGeom>
              <a:blipFill>
                <a:blip r:embed="rId21"/>
                <a:stretch>
                  <a:fillRect l="-1533" r="-1149" b="-12698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EF335035-D70B-A748-A87B-4126FAA15850}"/>
              </a:ext>
            </a:extLst>
          </p:cNvPr>
          <p:cNvSpPr txBox="1"/>
          <p:nvPr/>
        </p:nvSpPr>
        <p:spPr>
          <a:xfrm>
            <a:off x="5093269" y="4455071"/>
            <a:ext cx="2472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800" i="1" dirty="0"/>
              <a:t>(Not-so God Complex)</a:t>
            </a:r>
          </a:p>
        </p:txBody>
      </p:sp>
    </p:spTree>
    <p:extLst>
      <p:ext uri="{BB962C8B-B14F-4D97-AF65-F5344CB8AC3E}">
        <p14:creationId xmlns:p14="http://schemas.microsoft.com/office/powerpoint/2010/main" val="275169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58250" y="87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ruin of joint distributions</a:t>
            </a:r>
            <a:endParaRPr dirty="0"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686" y="867462"/>
            <a:ext cx="6524625" cy="36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5602150" y="4772200"/>
            <a:ext cx="34836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Ference</a:t>
            </a:r>
            <a:r>
              <a:rPr lang="en" b="1" dirty="0"/>
              <a:t>, 2018</a:t>
            </a:r>
            <a:r>
              <a:rPr lang="en" dirty="0"/>
              <a:t> (https://</a:t>
            </a:r>
            <a:r>
              <a:rPr lang="en" dirty="0" err="1"/>
              <a:t>www.inference.vc</a:t>
            </a:r>
            <a:r>
              <a:rPr lang="en" dirty="0"/>
              <a:t>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970A8B-0423-1445-99C0-88EA40736817}"/>
                  </a:ext>
                </a:extLst>
              </p:cNvPr>
              <p:cNvSpPr txBox="1"/>
              <p:nvPr/>
            </p:nvSpPr>
            <p:spPr>
              <a:xfrm>
                <a:off x="5172756" y="96834"/>
                <a:ext cx="3912994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7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700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E" sz="2700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970A8B-0423-1445-99C0-88EA40736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756" y="96834"/>
                <a:ext cx="3912994" cy="415498"/>
              </a:xfrm>
              <a:prstGeom prst="rect">
                <a:avLst/>
              </a:prstGeom>
              <a:blipFill>
                <a:blip r:embed="rId4"/>
                <a:stretch>
                  <a:fillRect l="-2913" t="-21212" r="-4207" b="-45455"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4FF979-2456-DB4B-943C-F707BFB04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660" y="21566"/>
            <a:ext cx="3565937" cy="4981824"/>
          </a:xfrm>
          <a:prstGeom prst="rect">
            <a:avLst/>
          </a:prstGeom>
        </p:spPr>
      </p:pic>
      <p:sp>
        <p:nvSpPr>
          <p:cNvPr id="7" name="Google Shape;74;p16">
            <a:extLst>
              <a:ext uri="{FF2B5EF4-FFF2-40B4-BE49-F238E27FC236}">
                <a16:creationId xmlns:a16="http://schemas.microsoft.com/office/drawing/2014/main" id="{E491BEF4-4A99-F54E-91EA-7B4EDB0AA25F}"/>
              </a:ext>
            </a:extLst>
          </p:cNvPr>
          <p:cNvSpPr txBox="1"/>
          <p:nvPr/>
        </p:nvSpPr>
        <p:spPr>
          <a:xfrm>
            <a:off x="6477904" y="4844990"/>
            <a:ext cx="2666096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Pearl, 2018</a:t>
            </a:r>
            <a:r>
              <a:rPr lang="en" dirty="0"/>
              <a:t> (The Book of Why)</a:t>
            </a:r>
            <a:endParaRPr dirty="0"/>
          </a:p>
        </p:txBody>
      </p:sp>
      <p:sp>
        <p:nvSpPr>
          <p:cNvPr id="8" name="Google Shape;67;p15">
            <a:extLst>
              <a:ext uri="{FF2B5EF4-FFF2-40B4-BE49-F238E27FC236}">
                <a16:creationId xmlns:a16="http://schemas.microsoft.com/office/drawing/2014/main" id="{18CB539F-BF28-294A-B534-2C59F56964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81383" y="1385176"/>
            <a:ext cx="4194312" cy="2373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Observational inference is okay if it does not drive decision making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If decision making is an offshoot of the model, pause, and think of a causal approach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Google Shape;72;p16">
            <a:extLst>
              <a:ext uri="{FF2B5EF4-FFF2-40B4-BE49-F238E27FC236}">
                <a16:creationId xmlns:a16="http://schemas.microsoft.com/office/drawing/2014/main" id="{7E9D0B96-3222-0242-9FA9-FF4B52648F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1383" y="246185"/>
            <a:ext cx="402916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ladder of causality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5265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61BEB-5938-4A40-B00C-817E6050C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25"/>
            <a:ext cx="8520600" cy="572700"/>
          </a:xfrm>
        </p:spPr>
        <p:txBody>
          <a:bodyPr/>
          <a:lstStyle/>
          <a:p>
            <a:r>
              <a:rPr lang="en-AE" i="1" dirty="0"/>
              <a:t>Do-calculus</a:t>
            </a:r>
            <a:r>
              <a:rPr lang="en-AE" dirty="0"/>
              <a:t> enables a backdoor to causality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62D13B7-0293-C545-9448-D0C8B3CF770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47302" y="2373258"/>
                <a:ext cx="6262536" cy="472561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US" sz="900" dirty="0"/>
                  <a:t>Look for (undirected) paths that point to both treatment (</a:t>
                </a:r>
                <a14:m>
                  <m:oMath xmlns:m="http://schemas.openxmlformats.org/officeDocument/2006/math">
                    <m:r>
                      <a:rPr lang="en-US" sz="9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900" dirty="0"/>
                  <a:t>) and outcome (</a:t>
                </a:r>
                <a14:m>
                  <m:oMath xmlns:m="http://schemas.openxmlformats.org/officeDocument/2006/math">
                    <m:r>
                      <a:rPr lang="en-US" sz="9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900" dirty="0"/>
                  <a:t>). These are the backdoors</a:t>
                </a:r>
              </a:p>
              <a:p>
                <a:pPr marL="114300" indent="0">
                  <a:buNone/>
                </a:pPr>
                <a:r>
                  <a:rPr lang="en-US" sz="900" dirty="0"/>
                  <a:t>Cover all backdoors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62D13B7-0293-C545-9448-D0C8B3CF77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47302" y="2373258"/>
                <a:ext cx="6262536" cy="47256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0EAD7D-153A-B547-B18D-361695BC9605}"/>
                  </a:ext>
                </a:extLst>
              </p:cNvPr>
              <p:cNvSpPr/>
              <p:nvPr/>
            </p:nvSpPr>
            <p:spPr>
              <a:xfrm>
                <a:off x="4101392" y="1225118"/>
                <a:ext cx="3811684" cy="764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sz="18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sz="18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𝑑𝑜</m:t>
                          </m:r>
                          <m:d>
                            <m:dPr>
                              <m:ctrlPr>
                                <a:rPr lang="en-US" sz="1800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  <m:sup/>
                        <m:e>
                          <m:r>
                            <a:rPr lang="en-US" sz="1800" b="1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US" sz="1800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sz="1800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800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i="1">
                                  <a:gradFill>
                                    <a:gsLst>
                                      <a:gs pos="2917">
                                        <a:schemeClr val="tx1"/>
                                      </a:gs>
                                      <a:gs pos="30000">
                                        <a:schemeClr val="tx1"/>
                                      </a:gs>
                                    </a:gsLst>
                                    <a:lin ang="5400000" scaled="0"/>
                                  </a:gra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US" sz="1800" b="1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sz="18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sz="18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0EAD7D-153A-B547-B18D-361695BC9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392" y="1225118"/>
                <a:ext cx="3811684" cy="7643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D997583-AB17-F04F-8827-3772EAE6C7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82" r="43875" b="32746"/>
          <a:stretch/>
        </p:blipFill>
        <p:spPr>
          <a:xfrm>
            <a:off x="1160583" y="714390"/>
            <a:ext cx="2072197" cy="1785769"/>
          </a:xfrm>
          <a:prstGeom prst="rect">
            <a:avLst/>
          </a:prstGeom>
        </p:spPr>
      </p:pic>
      <p:sp>
        <p:nvSpPr>
          <p:cNvPr id="6" name="Google Shape;74;p16">
            <a:extLst>
              <a:ext uri="{FF2B5EF4-FFF2-40B4-BE49-F238E27FC236}">
                <a16:creationId xmlns:a16="http://schemas.microsoft.com/office/drawing/2014/main" id="{4400F133-B716-804D-89AB-6EDD97757478}"/>
              </a:ext>
            </a:extLst>
          </p:cNvPr>
          <p:cNvSpPr txBox="1"/>
          <p:nvPr/>
        </p:nvSpPr>
        <p:spPr>
          <a:xfrm>
            <a:off x="5332214" y="2041126"/>
            <a:ext cx="135004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(Pearl, 2009)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FCBA1F-F5BE-E148-8209-71FBD81AA3C9}"/>
              </a:ext>
            </a:extLst>
          </p:cNvPr>
          <p:cNvSpPr txBox="1"/>
          <p:nvPr/>
        </p:nvSpPr>
        <p:spPr>
          <a:xfrm>
            <a:off x="728556" y="714390"/>
            <a:ext cx="801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b="1" dirty="0"/>
              <a:t>Step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1E09F-659E-674D-8576-449CF1121C73}"/>
              </a:ext>
            </a:extLst>
          </p:cNvPr>
          <p:cNvSpPr txBox="1"/>
          <p:nvPr/>
        </p:nvSpPr>
        <p:spPr>
          <a:xfrm>
            <a:off x="4101392" y="714389"/>
            <a:ext cx="801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b="1" dirty="0"/>
              <a:t>Step 2</a:t>
            </a:r>
          </a:p>
        </p:txBody>
      </p:sp>
      <p:pic>
        <p:nvPicPr>
          <p:cNvPr id="10" name="Content Placeholder 3" descr="tt_complex.png">
            <a:extLst>
              <a:ext uri="{FF2B5EF4-FFF2-40B4-BE49-F238E27FC236}">
                <a16:creationId xmlns:a16="http://schemas.microsoft.com/office/drawing/2014/main" id="{A9175157-D1FE-D344-A65E-2E6C7F2A5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583" y="3102565"/>
            <a:ext cx="2216866" cy="15746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E2F47E-A706-2F42-A853-C864E4505D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825" y="3399193"/>
            <a:ext cx="3957251" cy="981398"/>
          </a:xfrm>
          <a:prstGeom prst="rect">
            <a:avLst/>
          </a:prstGeom>
        </p:spPr>
      </p:pic>
      <p:sp>
        <p:nvSpPr>
          <p:cNvPr id="15" name="Google Shape;74;p16">
            <a:extLst>
              <a:ext uri="{FF2B5EF4-FFF2-40B4-BE49-F238E27FC236}">
                <a16:creationId xmlns:a16="http://schemas.microsoft.com/office/drawing/2014/main" id="{43E7805E-1576-094E-989D-BE08AD9B959D}"/>
              </a:ext>
            </a:extLst>
          </p:cNvPr>
          <p:cNvSpPr txBox="1"/>
          <p:nvPr/>
        </p:nvSpPr>
        <p:spPr>
          <a:xfrm>
            <a:off x="3552658" y="4733428"/>
            <a:ext cx="1520504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(Sharma, 2018)</a:t>
            </a:r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52DF67-6099-D549-8DBC-11F575CFFAA4}"/>
              </a:ext>
            </a:extLst>
          </p:cNvPr>
          <p:cNvSpPr txBox="1"/>
          <p:nvPr/>
        </p:nvSpPr>
        <p:spPr>
          <a:xfrm>
            <a:off x="1626138" y="4742451"/>
            <a:ext cx="1141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b="1" dirty="0"/>
              <a:t>Example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B141A3-BA2C-7247-9C11-289D20C153A2}"/>
              </a:ext>
            </a:extLst>
          </p:cNvPr>
          <p:cNvSpPr txBox="1"/>
          <p:nvPr/>
        </p:nvSpPr>
        <p:spPr>
          <a:xfrm>
            <a:off x="5708700" y="4742451"/>
            <a:ext cx="1141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b="1" dirty="0"/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820467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39C718-CB6B-BA45-A1DB-E3FDD9539F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08" t="3558" r="44525" b="41163"/>
          <a:stretch/>
        </p:blipFill>
        <p:spPr>
          <a:xfrm>
            <a:off x="1899139" y="986935"/>
            <a:ext cx="2095748" cy="16089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71C2A0-44D6-8F46-9706-9D419180470D}"/>
              </a:ext>
            </a:extLst>
          </p:cNvPr>
          <p:cNvSpPr txBox="1"/>
          <p:nvPr/>
        </p:nvSpPr>
        <p:spPr>
          <a:xfrm>
            <a:off x="4826977" y="1329766"/>
            <a:ext cx="2497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800" dirty="0"/>
              <a:t>All bets are off if there are unobserved common-causes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94505-6B88-B646-888C-2E96A6332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17809">
            <a:off x="3027583" y="2666264"/>
            <a:ext cx="3088833" cy="196068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E9750E-D72F-824E-8B88-AD0754C66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25"/>
            <a:ext cx="8520600" cy="572700"/>
          </a:xfrm>
        </p:spPr>
        <p:txBody>
          <a:bodyPr/>
          <a:lstStyle/>
          <a:p>
            <a:r>
              <a:rPr lang="en-AE" i="1" dirty="0"/>
              <a:t>Do-calculus</a:t>
            </a:r>
            <a:r>
              <a:rPr lang="en-AE" dirty="0"/>
              <a:t> enables a backdoor to causality</a:t>
            </a:r>
          </a:p>
        </p:txBody>
      </p:sp>
    </p:spTree>
    <p:extLst>
      <p:ext uri="{BB962C8B-B14F-4D97-AF65-F5344CB8AC3E}">
        <p14:creationId xmlns:p14="http://schemas.microsoft.com/office/powerpoint/2010/main" val="16414299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1063</TotalTime>
  <Words>746</Words>
  <Application>Microsoft Macintosh PowerPoint</Application>
  <PresentationFormat>On-screen Show (16:9)</PresentationFormat>
  <Paragraphs>149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Cambria Math</vt:lpstr>
      <vt:lpstr>Consolas</vt:lpstr>
      <vt:lpstr>Courier</vt:lpstr>
      <vt:lpstr>Simple Light</vt:lpstr>
      <vt:lpstr>Causality, through the Backdoor</vt:lpstr>
      <vt:lpstr>Agenda</vt:lpstr>
      <vt:lpstr>Introducing BlockbusterNet</vt:lpstr>
      <vt:lpstr>Since BlockbusterNet is so accurate… is this likely?</vt:lpstr>
      <vt:lpstr>Or is this likely?</vt:lpstr>
      <vt:lpstr>The ruin of joint distributions</vt:lpstr>
      <vt:lpstr>The ladder of causality</vt:lpstr>
      <vt:lpstr>Do-calculus enables a backdoor to causality</vt:lpstr>
      <vt:lpstr>Do-calculus enables a backdoor to causality</vt:lpstr>
      <vt:lpstr>Dowhy enables estimation of causality</vt:lpstr>
      <vt:lpstr>Do stable private institutions cause prosperity? (Acemoglu, 2001)</vt:lpstr>
      <vt:lpstr>Do stable private institutions cause prosperity? (Acemoglu, 2001)</vt:lpstr>
      <vt:lpstr>Do stable private institutions cause prosperity? (Acemoglu, 2001)</vt:lpstr>
      <vt:lpstr>Do stable private institutions cause prosperity? (Acemoglu, 2001)</vt:lpstr>
      <vt:lpstr>Do stable private institutions cause prosperity? (Acemoglu, 2001)</vt:lpstr>
      <vt:lpstr>Do stable private institutions cause prosperity? (Acemoglu, 2001)</vt:lpstr>
      <vt:lpstr>Do stable private institutions cause prosperity? (Acemoglu, 2001)</vt:lpstr>
      <vt:lpstr>Do stable private institutions cause prosperity? (Acemoglu, 2001)</vt:lpstr>
      <vt:lpstr>Do stable private institutions cause prosperity? (Acemoglu, 2001)</vt:lpstr>
      <vt:lpstr>Do stable private institutions cause prosperity? (Acemoglu, 2001)</vt:lpstr>
      <vt:lpstr>Do stable private institutions cause prosperity? (Acemoglu, 2001)</vt:lpstr>
      <vt:lpstr>Do stable private institutions cause prosperity? (Acemoglu, 2001)</vt:lpstr>
      <vt:lpstr>Do stable private institutions cause prosperity? (Acemoglu, 2001)</vt:lpstr>
      <vt:lpstr>Causality in the wild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backdoor to Causality</dc:title>
  <cp:lastModifiedBy>Pavankumar Gurazada</cp:lastModifiedBy>
  <cp:revision>295</cp:revision>
  <dcterms:modified xsi:type="dcterms:W3CDTF">2020-03-04T16:55:54Z</dcterms:modified>
</cp:coreProperties>
</file>